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699" r:id="rId4"/>
    <p:sldMasterId id="2147483712" r:id="rId5"/>
    <p:sldMasterId id="2147483724" r:id="rId6"/>
    <p:sldMasterId id="2147483736" r:id="rId7"/>
    <p:sldMasterId id="2147483748" r:id="rId8"/>
    <p:sldMasterId id="2147483759" r:id="rId9"/>
    <p:sldMasterId id="2147483771" r:id="rId10"/>
    <p:sldMasterId id="2147483783" r:id="rId11"/>
    <p:sldMasterId id="2147483796" r:id="rId12"/>
    <p:sldMasterId id="2147483808" r:id="rId13"/>
    <p:sldMasterId id="2147483832" r:id="rId14"/>
    <p:sldMasterId id="2147483844" r:id="rId15"/>
    <p:sldMasterId id="2147483858" r:id="rId16"/>
    <p:sldMasterId id="2147483871" r:id="rId17"/>
  </p:sldMasterIdLst>
  <p:notesMasterIdLst>
    <p:notesMasterId r:id="rId76"/>
  </p:notesMasterIdLst>
  <p:sldIdLst>
    <p:sldId id="435" r:id="rId18"/>
    <p:sldId id="477" r:id="rId19"/>
    <p:sldId id="467" r:id="rId20"/>
    <p:sldId id="468" r:id="rId21"/>
    <p:sldId id="469" r:id="rId22"/>
    <p:sldId id="2515" r:id="rId23"/>
    <p:sldId id="302" r:id="rId24"/>
    <p:sldId id="716" r:id="rId25"/>
    <p:sldId id="4027" r:id="rId26"/>
    <p:sldId id="4028" r:id="rId27"/>
    <p:sldId id="474" r:id="rId28"/>
    <p:sldId id="475" r:id="rId29"/>
    <p:sldId id="476" r:id="rId30"/>
    <p:sldId id="452" r:id="rId31"/>
    <p:sldId id="453" r:id="rId32"/>
    <p:sldId id="454" r:id="rId33"/>
    <p:sldId id="455" r:id="rId34"/>
    <p:sldId id="456" r:id="rId35"/>
    <p:sldId id="457" r:id="rId36"/>
    <p:sldId id="458" r:id="rId37"/>
    <p:sldId id="459" r:id="rId38"/>
    <p:sldId id="487" r:id="rId39"/>
    <p:sldId id="489" r:id="rId40"/>
    <p:sldId id="492" r:id="rId41"/>
    <p:sldId id="491" r:id="rId42"/>
    <p:sldId id="490" r:id="rId43"/>
    <p:sldId id="460" r:id="rId44"/>
    <p:sldId id="461" r:id="rId45"/>
    <p:sldId id="462" r:id="rId46"/>
    <p:sldId id="463" r:id="rId47"/>
    <p:sldId id="464" r:id="rId48"/>
    <p:sldId id="465" r:id="rId49"/>
    <p:sldId id="466" r:id="rId50"/>
    <p:sldId id="478" r:id="rId51"/>
    <p:sldId id="479" r:id="rId52"/>
    <p:sldId id="480" r:id="rId53"/>
    <p:sldId id="481" r:id="rId54"/>
    <p:sldId id="482" r:id="rId55"/>
    <p:sldId id="483" r:id="rId56"/>
    <p:sldId id="484" r:id="rId57"/>
    <p:sldId id="485" r:id="rId58"/>
    <p:sldId id="486" r:id="rId59"/>
    <p:sldId id="438" r:id="rId60"/>
    <p:sldId id="439" r:id="rId61"/>
    <p:sldId id="440" r:id="rId62"/>
    <p:sldId id="441" r:id="rId63"/>
    <p:sldId id="442" r:id="rId64"/>
    <p:sldId id="443" r:id="rId65"/>
    <p:sldId id="444" r:id="rId66"/>
    <p:sldId id="445" r:id="rId67"/>
    <p:sldId id="446" r:id="rId68"/>
    <p:sldId id="447" r:id="rId69"/>
    <p:sldId id="448" r:id="rId70"/>
    <p:sldId id="449" r:id="rId71"/>
    <p:sldId id="450" r:id="rId72"/>
    <p:sldId id="451" r:id="rId73"/>
    <p:sldId id="320" r:id="rId74"/>
    <p:sldId id="34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72956" autoAdjust="0"/>
  </p:normalViewPr>
  <p:slideViewPr>
    <p:cSldViewPr snapToGrid="0" snapToObjects="1">
      <p:cViewPr>
        <p:scale>
          <a:sx n="85" d="100"/>
          <a:sy n="85" d="100"/>
        </p:scale>
        <p:origin x="2944" y="3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slide" Target="slides/slide5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2/16/23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redeeminggod.com/author/jmyer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amazon.com/gp/product/0785211608/ref=as_li_tl?ie=UTF8&amp;camp=1789&amp;creative=390957&amp;creativeASIN=0785211608&amp;linkCode=as2&amp;tag=tiheco-20&amp;linkId=NW5342LHCQASH3IZ" TargetMode="External"/><Relationship Id="rId5" Type="http://schemas.openxmlformats.org/officeDocument/2006/relationships/hyperlink" Target="https://redeeminggod.com/what-is-the-gospel/" TargetMode="External"/><Relationship Id="rId4" Type="http://schemas.openxmlformats.org/officeDocument/2006/relationships/hyperlink" Target="https://redeeminggod.com/believe-in-jesus-but-not-be-saved/%23comments"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relationship with God can be compared to a pipe.</a:t>
            </a:r>
          </a:p>
          <a:p>
            <a:pPr eaLnBrk="1" hangingPunct="1"/>
            <a:r>
              <a:rPr lang="en-US" dirty="0">
                <a:latin typeface="Arial" panose="020B0604020202020204" pitchFamily="34" charset="0"/>
                <a:ea typeface="ＭＳ Ｐゴシック" charset="0"/>
                <a:cs typeface="Arial" panose="020B0604020202020204" pitchFamily="34" charset="0"/>
              </a:rPr>
              <a:t>Occasionally the pipe gets a clog—like sin—that hinders our fellowship with God.</a:t>
            </a:r>
          </a:p>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_________</a:t>
            </a:r>
          </a:p>
          <a:p>
            <a:pPr eaLnBrk="1" hangingPunct="1"/>
            <a:r>
              <a:rPr lang="en-US" baseline="0" dirty="0">
                <a:latin typeface="Arial" panose="020B0604020202020204" pitchFamily="34" charset="0"/>
                <a:ea typeface="ＭＳ Ｐゴシック" charset="0"/>
                <a:cs typeface="Arial" panose="020B0604020202020204" pitchFamily="34" charset="0"/>
              </a:rPr>
              <a:t>OB-38-Salvation-11</a:t>
            </a:r>
          </a:p>
          <a:p>
            <a:pPr eaLnBrk="1" hangingPunct="1"/>
            <a:r>
              <a:rPr lang="en-US" baseline="0" dirty="0">
                <a:latin typeface="Arial" panose="020B0604020202020204" pitchFamily="34" charset="0"/>
                <a:ea typeface="ＭＳ Ｐゴシック" charset="0"/>
                <a:cs typeface="Arial" panose="020B0604020202020204" pitchFamily="34" charset="0"/>
              </a:rPr>
              <a:t>OS-03-Leviticus-56, 72, 130</a:t>
            </a:r>
          </a:p>
          <a:p>
            <a:pPr eaLnBrk="1" hangingPunct="1"/>
            <a:r>
              <a:rPr lang="en-US" baseline="0" dirty="0">
                <a:latin typeface="Arial" panose="020B0604020202020204" pitchFamily="34" charset="0"/>
                <a:ea typeface="ＭＳ Ｐゴシック" charset="0"/>
                <a:cs typeface="Arial" panose="020B0604020202020204" pitchFamily="34" charset="0"/>
              </a:rPr>
              <a:t>OS-04-Numbers-30</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NS-23-1Jn-59</a:t>
            </a:r>
          </a:p>
          <a:p>
            <a:pPr eaLnBrk="1" hangingPunct="1"/>
            <a:r>
              <a:rPr lang="en-US" dirty="0">
                <a:latin typeface="Arial" panose="020B0604020202020204" pitchFamily="34" charset="0"/>
                <a:ea typeface="ＭＳ Ｐゴシック" charset="0"/>
                <a:cs typeface="Arial" panose="020B0604020202020204" pitchFamily="34" charset="0"/>
              </a:rPr>
              <a:t>SA-03-Biblical Terms-9</a:t>
            </a:r>
          </a:p>
          <a:p>
            <a:pPr eaLnBrk="1" hangingPunct="1"/>
            <a:r>
              <a:rPr lang="en-US" dirty="0">
                <a:latin typeface="Arial" panose="020B0604020202020204" pitchFamily="34" charset="0"/>
                <a:ea typeface="ＭＳ Ｐゴシック" charset="0"/>
                <a:cs typeface="Arial" panose="020B0604020202020204" pitchFamily="34" charset="0"/>
              </a:rPr>
              <a:t>SA-15-Inheritance-28</a:t>
            </a:r>
          </a:p>
        </p:txBody>
      </p:sp>
    </p:spTree>
    <p:extLst>
      <p:ext uri="{BB962C8B-B14F-4D97-AF65-F5344CB8AC3E}">
        <p14:creationId xmlns:p14="http://schemas.microsoft.com/office/powerpoint/2010/main" val="4249589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188FF6-40B8-694E-B6D4-104F85AFA9AC}" type="slidenum">
              <a:rPr lang="en-US" sz="1200">
                <a:solidFill>
                  <a:prstClr val="black"/>
                </a:solidFill>
                <a:latin typeface="Times New Roman" charset="0"/>
              </a:rPr>
              <a:pPr/>
              <a:t>11</a:t>
            </a:fld>
            <a:endParaRPr lang="en-US" sz="1200">
              <a:solidFill>
                <a:prstClr val="black"/>
              </a:solidFill>
              <a:latin typeface="Times New Roman"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D0D8CC4-0A11-2844-8EE5-9DF217E35862}" type="slidenum">
              <a:rPr lang="en-US" sz="1200">
                <a:solidFill>
                  <a:prstClr val="black"/>
                </a:solidFill>
                <a:latin typeface="Times New Roman" charset="0"/>
              </a:rPr>
              <a:pPr/>
              <a:t>12</a:t>
            </a:fld>
            <a:endParaRPr lang="en-US" sz="1200">
              <a:solidFill>
                <a:prstClr val="black"/>
              </a:solidFill>
              <a:latin typeface="Times New Roman" charset="0"/>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7C242D0-B773-6148-92B0-9B3ED73DEDB4}" type="slidenum">
              <a:rPr lang="en-US" sz="1200">
                <a:solidFill>
                  <a:prstClr val="black"/>
                </a:solidFill>
                <a:latin typeface="Times New Roman" charset="0"/>
              </a:rPr>
              <a:pPr/>
              <a:t>13</a:t>
            </a:fld>
            <a:endParaRPr lang="en-US" sz="1200">
              <a:solidFill>
                <a:prstClr val="black"/>
              </a:solidFill>
              <a:latin typeface="Times New Roman"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E5EB6C9-B752-E74E-856E-2695689C4550}" type="slidenum">
              <a:rPr lang="en-US" sz="1200">
                <a:solidFill>
                  <a:prstClr val="black"/>
                </a:solidFill>
                <a:latin typeface="Times New Roman" charset="0"/>
              </a:rPr>
              <a:pPr/>
              <a:t>14</a:t>
            </a:fld>
            <a:endParaRPr lang="en-US" sz="1200">
              <a:solidFill>
                <a:prstClr val="black"/>
              </a:solidFill>
              <a:latin typeface="Times New Roman"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3A5C07A-AE44-2E46-8647-8457ECA7291B}" type="slidenum">
              <a:rPr lang="en-US" sz="1200">
                <a:solidFill>
                  <a:prstClr val="black"/>
                </a:solidFill>
                <a:latin typeface="Times New Roman" charset="0"/>
              </a:rPr>
              <a:pPr/>
              <a:t>15</a:t>
            </a:fld>
            <a:endParaRPr lang="en-US" sz="1200">
              <a:solidFill>
                <a:prstClr val="black"/>
              </a:solidFill>
              <a:latin typeface="Times New Roman" charset="0"/>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88525E06-96B3-8546-9641-FEEFB8930B60}" type="slidenum">
              <a:rPr lang="en-US" sz="1200">
                <a:solidFill>
                  <a:prstClr val="black"/>
                </a:solidFill>
                <a:latin typeface="Times New Roman" charset="0"/>
              </a:rPr>
              <a:pPr/>
              <a:t>16</a:t>
            </a:fld>
            <a:endParaRPr lang="en-US" sz="1200">
              <a:solidFill>
                <a:prstClr val="black"/>
              </a:solidFill>
              <a:latin typeface="Times New Roman" charset="0"/>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545CBF1-3F8D-6041-94CF-93F11C05938D}" type="slidenum">
              <a:rPr lang="en-US" sz="1200">
                <a:solidFill>
                  <a:prstClr val="black"/>
                </a:solidFill>
                <a:latin typeface="Times New Roman" charset="0"/>
              </a:rPr>
              <a:pPr/>
              <a:t>17</a:t>
            </a:fld>
            <a:endParaRPr lang="en-US" sz="1200">
              <a:solidFill>
                <a:prstClr val="black"/>
              </a:solidFill>
              <a:latin typeface="Times New Roman" charset="0"/>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43DA7569-45F7-1F4F-B24A-237F13305629}" type="slidenum">
              <a:rPr lang="en-US" sz="1200">
                <a:solidFill>
                  <a:prstClr val="black"/>
                </a:solidFill>
                <a:latin typeface="Times New Roman" charset="0"/>
              </a:rPr>
              <a:pPr/>
              <a:t>18</a:t>
            </a:fld>
            <a:endParaRPr lang="en-US" sz="1200">
              <a:solidFill>
                <a:prstClr val="black"/>
              </a:solidFill>
              <a:latin typeface="Times New Roman" charset="0"/>
            </a:endParaRPr>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a:p>
            <a:r>
              <a:rPr lang="en-US" b="1" dirty="0"/>
              <a:t>It</a:t>
            </a:r>
            <a:r>
              <a:rPr lang="uk-UA" b="1" dirty="0"/>
              <a:t>'</a:t>
            </a:r>
            <a:r>
              <a:rPr lang="en-US" b="1" dirty="0"/>
              <a:t>s possible to believe in Jesus but not be saved…</a:t>
            </a:r>
          </a:p>
          <a:p>
            <a:r>
              <a:rPr lang="en-US" dirty="0">
                <a:effectLst/>
              </a:rPr>
              <a:t>By </a:t>
            </a:r>
            <a:r>
              <a:rPr lang="en-US" dirty="0">
                <a:effectLst/>
                <a:hlinkClick r:id="rId3"/>
              </a:rPr>
              <a:t>Jeremy Myers</a:t>
            </a:r>
            <a:r>
              <a:rPr lang="en-US" dirty="0">
                <a:effectLst/>
              </a:rPr>
              <a:t> (BA</a:t>
            </a:r>
            <a:r>
              <a:rPr lang="en-US" baseline="0" dirty="0">
                <a:effectLst/>
              </a:rPr>
              <a:t> at MBI, ThM in BE at DTS)</a:t>
            </a:r>
          </a:p>
          <a:p>
            <a:r>
              <a:rPr lang="en-US" baseline="0" dirty="0">
                <a:effectLst/>
                <a:hlinkClick r:id="rId4"/>
              </a:rPr>
              <a:t>https://redeeminggod.com/believe-in-jesus-but-not-be-saved/</a:t>
            </a:r>
          </a:p>
          <a:p>
            <a:r>
              <a:rPr lang="en-US" baseline="0" dirty="0">
                <a:effectLst/>
                <a:hlinkClick r:id="rId4"/>
              </a:rPr>
              <a:t>Posted in 2014</a:t>
            </a:r>
          </a:p>
          <a:p>
            <a:r>
              <a:rPr lang="en-US" baseline="0" dirty="0">
                <a:effectLst/>
                <a:hlinkClick r:id="rId4"/>
              </a:rPr>
              <a:t>Accessed 9 May 2016</a:t>
            </a:r>
          </a:p>
          <a:p>
            <a:r>
              <a:rPr lang="en-US" dirty="0">
                <a:effectLst/>
                <a:hlinkClick r:id="rId4"/>
              </a:rPr>
              <a:t>13 Comments</a:t>
            </a:r>
            <a:endParaRPr lang="en-US" dirty="0">
              <a:effectLst/>
            </a:endParaRPr>
          </a:p>
          <a:p>
            <a:r>
              <a:rPr lang="en-US" dirty="0"/>
              <a:t>Like the word </a:t>
            </a:r>
            <a:r>
              <a:rPr lang="ru-RU" dirty="0"/>
              <a:t>"</a:t>
            </a:r>
            <a:r>
              <a:rPr lang="en-US" dirty="0">
                <a:hlinkClick r:id="rId5" tooltip="What is the Gospel?"/>
              </a:rPr>
              <a:t>gospel</a:t>
            </a:r>
            <a:r>
              <a:rPr lang="en-US" dirty="0"/>
              <a:t>,</a:t>
            </a:r>
            <a:r>
              <a:rPr lang="ru-RU" dirty="0"/>
              <a:t>"</a:t>
            </a:r>
            <a:r>
              <a:rPr lang="en-US" dirty="0"/>
              <a:t> the word </a:t>
            </a:r>
            <a:r>
              <a:rPr lang="ru-RU" dirty="0"/>
              <a:t>"</a:t>
            </a:r>
            <a:r>
              <a:rPr lang="en-US" dirty="0"/>
              <a:t>salvation</a:t>
            </a:r>
            <a:r>
              <a:rPr lang="ru-RU" dirty="0"/>
              <a:t>"</a:t>
            </a:r>
            <a:r>
              <a:rPr lang="en-US" dirty="0"/>
              <a:t> means much more and much less than usually assumed.</a:t>
            </a:r>
          </a:p>
          <a:p>
            <a:r>
              <a:rPr lang="en-US" dirty="0"/>
              <a:t>Just like the word </a:t>
            </a:r>
            <a:r>
              <a:rPr lang="ru-RU" dirty="0"/>
              <a:t>"</a:t>
            </a:r>
            <a:r>
              <a:rPr lang="en-US" dirty="0"/>
              <a:t>gospel,</a:t>
            </a:r>
            <a:r>
              <a:rPr lang="ru-RU" dirty="0"/>
              <a:t>"</a:t>
            </a:r>
            <a:r>
              <a:rPr lang="en-US" dirty="0"/>
              <a:t> the way the word </a:t>
            </a:r>
            <a:r>
              <a:rPr lang="ru-RU" dirty="0"/>
              <a:t>"</a:t>
            </a:r>
            <a:r>
              <a:rPr lang="en-US" dirty="0"/>
              <a:t>salvation</a:t>
            </a:r>
            <a:r>
              <a:rPr lang="ru-RU" dirty="0"/>
              <a:t>"</a:t>
            </a:r>
            <a:r>
              <a:rPr lang="en-US" dirty="0"/>
              <a:t> is often used today is very different from the way the word is used in Scripture.</a:t>
            </a:r>
          </a:p>
          <a:p>
            <a:r>
              <a:rPr lang="en-US" dirty="0"/>
              <a:t>When people talk about </a:t>
            </a:r>
            <a:r>
              <a:rPr lang="ru-RU" dirty="0"/>
              <a:t>"</a:t>
            </a:r>
            <a:r>
              <a:rPr lang="en-US" dirty="0"/>
              <a:t>salvation</a:t>
            </a:r>
            <a:r>
              <a:rPr lang="ru-RU" dirty="0"/>
              <a:t>"</a:t>
            </a:r>
            <a:r>
              <a:rPr lang="en-US" dirty="0"/>
              <a:t> today or </a:t>
            </a:r>
            <a:r>
              <a:rPr lang="ru-RU" dirty="0"/>
              <a:t>"</a:t>
            </a:r>
            <a:r>
              <a:rPr lang="en-US" dirty="0"/>
              <a:t>being saved,</a:t>
            </a:r>
            <a:r>
              <a:rPr lang="ru-RU" dirty="0"/>
              <a:t>"</a:t>
            </a:r>
            <a:r>
              <a:rPr lang="en-US" dirty="0"/>
              <a:t> what they most often have in mind is the idea of receiving the forgiveness of sins so we can escape hell and go to heaven when we die.</a:t>
            </a:r>
          </a:p>
          <a:p>
            <a:r>
              <a:rPr lang="en-US" dirty="0"/>
              <a:t>But in biblical usage, the noun </a:t>
            </a:r>
            <a:r>
              <a:rPr lang="ru-RU" dirty="0"/>
              <a:t>"</a:t>
            </a:r>
            <a:r>
              <a:rPr lang="en-US" dirty="0"/>
              <a:t>salvation</a:t>
            </a:r>
            <a:r>
              <a:rPr lang="ru-RU" dirty="0"/>
              <a:t>"</a:t>
            </a:r>
            <a:r>
              <a:rPr lang="en-US" dirty="0"/>
              <a:t> (Gk., </a:t>
            </a:r>
            <a:r>
              <a:rPr lang="en-US" i="1" dirty="0" err="1"/>
              <a:t>sōteria</a:t>
            </a:r>
            <a:r>
              <a:rPr lang="en-US" dirty="0"/>
              <a:t>) and the verb </a:t>
            </a:r>
            <a:r>
              <a:rPr lang="ru-RU" dirty="0"/>
              <a:t>"</a:t>
            </a:r>
            <a:r>
              <a:rPr lang="en-US" dirty="0"/>
              <a:t>save</a:t>
            </a:r>
            <a:r>
              <a:rPr lang="ru-RU" dirty="0"/>
              <a:t>"</a:t>
            </a:r>
            <a:r>
              <a:rPr lang="en-US" dirty="0"/>
              <a:t> (Gk., </a:t>
            </a:r>
            <a:r>
              <a:rPr lang="en-US" i="1" dirty="0" err="1"/>
              <a:t>sōzō</a:t>
            </a:r>
            <a:r>
              <a:rPr lang="en-US" dirty="0"/>
              <a:t>) very rarely have anything to do with receiving eternal life or going to heaven when we die. Instead, the words are most often used in connection with some sort of temporal or physical deliverance. We can be saved from enemies, saved from sickness, saved from drowning, saved from suffering, or even saved from a premature physical death. While </a:t>
            </a:r>
            <a:r>
              <a:rPr lang="ru-RU" dirty="0"/>
              <a:t>"</a:t>
            </a:r>
            <a:r>
              <a:rPr lang="en-US" dirty="0"/>
              <a:t>salvation</a:t>
            </a:r>
            <a:r>
              <a:rPr lang="ru-RU" dirty="0"/>
              <a:t>"</a:t>
            </a:r>
            <a:r>
              <a:rPr lang="en-US" dirty="0"/>
              <a:t> is sometimes used in connection with sin, this is only because sin often has devastating physical and temporal consequences in our life. To be saved from sin means to be delivered from the destruction and damage of sin in our lives.</a:t>
            </a:r>
          </a:p>
          <a:p>
            <a:r>
              <a:rPr lang="en-US" dirty="0"/>
              <a:t>One resource that shows this quite clearly is </a:t>
            </a:r>
            <a:r>
              <a:rPr lang="en-US" i="1" dirty="0">
                <a:hlinkClick r:id="rId6" tooltip="Vine's Complete Expository Dictionary"/>
              </a:rPr>
              <a:t>Vine</a:t>
            </a:r>
            <a:r>
              <a:rPr lang="uk-UA" i="1" dirty="0">
                <a:hlinkClick r:id="rId6" tooltip="Vine's Complete Expository Dictionary"/>
              </a:rPr>
              <a:t>'</a:t>
            </a:r>
            <a:r>
              <a:rPr lang="en-US" i="1" dirty="0">
                <a:hlinkClick r:id="rId6" tooltip="Vine's Complete Expository Dictionary"/>
              </a:rPr>
              <a:t>s Complete Expository Dictionary</a:t>
            </a:r>
            <a:r>
              <a:rPr lang="en-US" i="1" dirty="0"/>
              <a:t>.</a:t>
            </a:r>
            <a:r>
              <a:rPr lang="en-US" dirty="0"/>
              <a:t> Under the entry for </a:t>
            </a:r>
            <a:r>
              <a:rPr lang="ru-RU" dirty="0"/>
              <a:t>"</a:t>
            </a:r>
            <a:r>
              <a:rPr lang="en-US" dirty="0"/>
              <a:t>Save, Saving,</a:t>
            </a:r>
            <a:r>
              <a:rPr lang="ru-RU" dirty="0"/>
              <a:t>"</a:t>
            </a:r>
            <a:r>
              <a:rPr lang="en-US" dirty="0"/>
              <a:t> the dictionary includes the following options:</a:t>
            </a:r>
          </a:p>
          <a:p>
            <a:r>
              <a:rPr lang="en-US" dirty="0"/>
              <a:t>(a)    Of material and temporal deliverance from danger, suffering, etc., e.g., Matt 8:25; Mark 13:20; Luke 23:35; John 12:27; 1 Tim 2:15; 2 Tim 4:18; Jude 5; from sickness, Matt 9:22; so Mark 5:34; Luke 8:48; Jas 5:15</a:t>
            </a:r>
          </a:p>
          <a:p>
            <a:r>
              <a:rPr lang="en-US" dirty="0"/>
              <a:t>(b)   Of the spiritual and eternal salvation granted immediately by God to those who believe on the Lord Jesus Christ, e.g., Acts 2:47, 16:31; Rom 8:24; Eph 2:5, 8; 1 Tim 2:4; 2 Tim 1:9; Titus 3:5; of human agency in this, Rom 11:4; 1 Cor 7:16; 9:22</a:t>
            </a:r>
          </a:p>
          <a:p>
            <a:r>
              <a:rPr lang="en-US" dirty="0"/>
              <a:t>(c)    Of the present experiences of God</a:t>
            </a:r>
            <a:r>
              <a:rPr lang="uk-UA" dirty="0"/>
              <a:t>'</a:t>
            </a:r>
            <a:r>
              <a:rPr lang="en-US" dirty="0"/>
              <a:t>s power to deliver from the bondage of sin, e.g., Matt 1:21; Rom 5:10; 1 Cor 15:2; Heb 7:25; Jas 1:21; 1 Pet 3:21; of human agency in this, 1 Tim 4:16</a:t>
            </a:r>
          </a:p>
          <a:p>
            <a:r>
              <a:rPr lang="en-US" dirty="0"/>
              <a:t>(d)   Of the future deliverance of believers at the second coming of Christ for his saints, being deliverance from the wrath of God to be executed upon the ungodly at the close of this age and from eternal doom, e.g., Rom 5:9</a:t>
            </a:r>
          </a:p>
          <a:p>
            <a:r>
              <a:rPr lang="en-US" dirty="0"/>
              <a:t>(e)    Of the deliverance of the nation of Israel at the second advent of Christ, e.g., Rom 11:26</a:t>
            </a:r>
          </a:p>
          <a:p>
            <a:r>
              <a:rPr lang="en-US" dirty="0"/>
              <a:t>(f)    Inclusively for all the blessings bestowed by God on men in Christ, e.g., Luke 19:10; John 10:9; 1 Cor 10:33; 1 Tim 1:15</a:t>
            </a:r>
          </a:p>
          <a:p>
            <a:r>
              <a:rPr lang="en-US" dirty="0"/>
              <a:t>(g)    Of those who endure to the end of the time of the Great Tribulation, Matt 10:22; Mark 13:13</a:t>
            </a:r>
          </a:p>
          <a:p>
            <a:r>
              <a:rPr lang="en-US" dirty="0"/>
              <a:t>(h)   Of the individual believer, who, though losing reward at the judgment seat of Christ hereafter, will not lose his salvation, 1 Cor 3:15; 5:5</a:t>
            </a:r>
          </a:p>
          <a:p>
            <a:r>
              <a:rPr lang="en-US" dirty="0"/>
              <a:t>(</a:t>
            </a:r>
            <a:r>
              <a:rPr lang="en-US" dirty="0" err="1"/>
              <a:t>i</a:t>
            </a:r>
            <a:r>
              <a:rPr lang="en-US" dirty="0"/>
              <a:t>)     Of the deliverance of the nations at the Millennium, Rev 21:24</a:t>
            </a:r>
          </a:p>
          <a:p>
            <a:r>
              <a:rPr lang="en-US" dirty="0"/>
              <a:t>Though I would not state this list of various definitions quite this same way, and would put many of the references from definition (b) into other categories, it nevertheless shows that </a:t>
            </a:r>
            <a:r>
              <a:rPr lang="en-US" b="1" dirty="0"/>
              <a:t>the words </a:t>
            </a:r>
            <a:r>
              <a:rPr lang="ru-RU" b="1" dirty="0"/>
              <a:t>"</a:t>
            </a:r>
            <a:r>
              <a:rPr lang="en-US" b="1" dirty="0"/>
              <a:t>save</a:t>
            </a:r>
            <a:r>
              <a:rPr lang="ru-RU" b="1" dirty="0"/>
              <a:t>"</a:t>
            </a:r>
            <a:r>
              <a:rPr lang="en-US" b="1" dirty="0"/>
              <a:t> and </a:t>
            </a:r>
            <a:r>
              <a:rPr lang="ru-RU" b="1" dirty="0"/>
              <a:t>"</a:t>
            </a:r>
            <a:r>
              <a:rPr lang="en-US" b="1" dirty="0"/>
              <a:t>salvation</a:t>
            </a:r>
            <a:r>
              <a:rPr lang="ru-RU" b="1" dirty="0"/>
              <a:t>"</a:t>
            </a:r>
            <a:r>
              <a:rPr lang="en-US" b="1" dirty="0"/>
              <a:t> in the Bible have a wide variety of meanings.</a:t>
            </a:r>
            <a:r>
              <a:rPr lang="en-US" dirty="0"/>
              <a:t> </a:t>
            </a:r>
          </a:p>
          <a:p>
            <a:r>
              <a:rPr lang="en-US" dirty="0"/>
              <a:t>To help the reader of Scripture know what sort of </a:t>
            </a:r>
            <a:r>
              <a:rPr lang="ru-RU" dirty="0"/>
              <a:t>"</a:t>
            </a:r>
            <a:r>
              <a:rPr lang="en-US" dirty="0"/>
              <a:t>salvation</a:t>
            </a:r>
            <a:r>
              <a:rPr lang="ru-RU" dirty="0"/>
              <a:t>"</a:t>
            </a:r>
            <a:r>
              <a:rPr lang="en-US" dirty="0"/>
              <a:t> is in view when they are studying it, I recommend that whenever you comes across the words </a:t>
            </a:r>
            <a:r>
              <a:rPr lang="ru-RU" dirty="0"/>
              <a:t>"</a:t>
            </a:r>
            <a:r>
              <a:rPr lang="en-US" dirty="0"/>
              <a:t>save</a:t>
            </a:r>
            <a:r>
              <a:rPr lang="ru-RU" dirty="0"/>
              <a:t>"</a:t>
            </a:r>
            <a:r>
              <a:rPr lang="en-US" dirty="0"/>
              <a:t> or </a:t>
            </a:r>
            <a:r>
              <a:rPr lang="ru-RU" dirty="0"/>
              <a:t>"</a:t>
            </a:r>
            <a:r>
              <a:rPr lang="en-US" dirty="0"/>
              <a:t>salvation</a:t>
            </a:r>
            <a:r>
              <a:rPr lang="ru-RU" dirty="0"/>
              <a:t>"</a:t>
            </a:r>
            <a:r>
              <a:rPr lang="en-US" dirty="0"/>
              <a:t> in Scripture, you stop, replace it mentally with the word </a:t>
            </a:r>
            <a:r>
              <a:rPr lang="ru-RU" dirty="0"/>
              <a:t>"</a:t>
            </a:r>
            <a:r>
              <a:rPr lang="en-US" dirty="0"/>
              <a:t>deliver</a:t>
            </a:r>
            <a:r>
              <a:rPr lang="ru-RU" dirty="0"/>
              <a:t>"</a:t>
            </a:r>
            <a:r>
              <a:rPr lang="en-US" dirty="0"/>
              <a:t> or </a:t>
            </a:r>
            <a:r>
              <a:rPr lang="ru-RU" dirty="0"/>
              <a:t>"</a:t>
            </a:r>
            <a:r>
              <a:rPr lang="en-US" dirty="0"/>
              <a:t>deliverance</a:t>
            </a:r>
            <a:r>
              <a:rPr lang="ru-RU" dirty="0"/>
              <a:t>"</a:t>
            </a:r>
            <a:r>
              <a:rPr lang="en-US" dirty="0"/>
              <a:t> and then ask yourself, </a:t>
            </a:r>
            <a:r>
              <a:rPr lang="ru-RU" dirty="0"/>
              <a:t>"</a:t>
            </a:r>
            <a:r>
              <a:rPr lang="en-US" dirty="0"/>
              <a:t>Deliverance from what?</a:t>
            </a:r>
            <a:r>
              <a:rPr lang="ru-RU" dirty="0"/>
              <a:t>"</a:t>
            </a:r>
            <a:r>
              <a:rPr lang="en-US" dirty="0"/>
              <a:t> If you look in the surrounding context, you will quickly discover that the deliverance in view has nothing to do with gaining eternal life or going to heaven when you die.</a:t>
            </a:r>
          </a:p>
          <a:p>
            <a:r>
              <a:rPr lang="en-US" dirty="0"/>
              <a:t>Doing this will drastically help your understanding of numerous difficult passages in the Bible that many have thought of as referring to receiving eternal life, but refer instead to some sort of temporal deliverance.</a:t>
            </a:r>
          </a:p>
          <a:p>
            <a:r>
              <a:rPr lang="en-US" dirty="0"/>
              <a:t>It is possible, as the title of this post says, to believe in Jesus for eternal life (and of course, receive eternal life as a result), but still not be </a:t>
            </a:r>
            <a:r>
              <a:rPr lang="ru-RU" dirty="0"/>
              <a:t>"</a:t>
            </a:r>
            <a:r>
              <a:rPr lang="en-US" dirty="0"/>
              <a:t>saved</a:t>
            </a:r>
            <a:r>
              <a:rPr lang="ru-RU" dirty="0"/>
              <a:t>"</a:t>
            </a:r>
            <a:r>
              <a:rPr lang="en-US" dirty="0"/>
              <a:t> from many of the temporal and physical consequences of sin, or from sickness, or from enemies, or from many of the other negative things that can happen in life.</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6B180E7-2E3C-534A-9B46-10164483177B}" type="slidenum">
              <a:rPr lang="en-US" sz="1200">
                <a:solidFill>
                  <a:prstClr val="black"/>
                </a:solidFill>
                <a:latin typeface="Times New Roman" charset="0"/>
              </a:rPr>
              <a:pPr/>
              <a:t>29</a:t>
            </a:fld>
            <a:endParaRPr lang="en-US" sz="1200">
              <a:solidFill>
                <a:prstClr val="black"/>
              </a:solidFill>
              <a:latin typeface="Times New Roman" charset="0"/>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273106C-C8CD-BD40-AE9E-2E19A47665C9}" type="slidenum">
              <a:rPr lang="en-US" sz="1200">
                <a:solidFill>
                  <a:prstClr val="black"/>
                </a:solidFill>
                <a:latin typeface="Times New Roman" charset="0"/>
              </a:rPr>
              <a:pPr/>
              <a:t>30</a:t>
            </a:fld>
            <a:endParaRPr lang="en-US" sz="1200">
              <a:solidFill>
                <a:prstClr val="black"/>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9DC4F556-25F2-EB44-B9D7-D8B2FA328482}" type="slidenum">
              <a:rPr lang="en-US" sz="1200">
                <a:solidFill>
                  <a:prstClr val="black"/>
                </a:solidFill>
                <a:latin typeface="Times New Roman" charset="0"/>
              </a:rPr>
              <a:pPr/>
              <a:t>31</a:t>
            </a:fld>
            <a:endParaRPr lang="en-US" sz="1200">
              <a:solidFill>
                <a:prstClr val="black"/>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E0E396C0-9D5F-CD43-AF0C-24A6EE43325F}" type="slidenum">
              <a:rPr lang="en-US" sz="1200">
                <a:solidFill>
                  <a:prstClr val="black"/>
                </a:solidFill>
                <a:latin typeface="Times New Roman" charset="0"/>
              </a:rPr>
              <a:pPr/>
              <a:t>32</a:t>
            </a:fld>
            <a:endParaRPr lang="en-US" sz="1200">
              <a:solidFill>
                <a:prstClr val="black"/>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62551214-432E-0B40-A30F-D7CDB7B2E45A}" type="slidenum">
              <a:rPr lang="en-US" sz="1200">
                <a:solidFill>
                  <a:prstClr val="black"/>
                </a:solidFill>
                <a:latin typeface="Times New Roman" charset="0"/>
              </a:rPr>
              <a:pPr/>
              <a:t>33</a:t>
            </a:fld>
            <a:endParaRPr lang="en-US" sz="1200">
              <a:solidFill>
                <a:prstClr val="black"/>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7BC120-92EF-8C40-A4CC-C4811D284E92}" type="slidenum">
              <a:rPr lang="zh-CN" altLang="en-US" sz="1200">
                <a:solidFill>
                  <a:srgbClr val="000000"/>
                </a:solidFill>
                <a:latin typeface="Arial" charset="0"/>
              </a:rPr>
              <a:pPr/>
              <a:t>34</a:t>
            </a:fld>
            <a:endParaRPr lang="en-US" altLang="zh-CN"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F787E880-94DB-5947-8FAD-79CE1229DBF1}" type="slidenum">
              <a:rPr lang="en-US" sz="1200">
                <a:solidFill>
                  <a:prstClr val="black"/>
                </a:solidFill>
                <a:latin typeface="Times New Roman" charset="0"/>
              </a:rPr>
              <a:pPr/>
              <a:t>3</a:t>
            </a:fld>
            <a:endParaRPr lang="en-US" sz="1200">
              <a:solidFill>
                <a:prstClr val="black"/>
              </a:solidFill>
              <a:latin typeface="Times New Roman"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BF60E32-1191-E043-BCA7-A0AB5AA71693}" type="slidenum">
              <a:rPr lang="zh-CN" altLang="en-US" sz="1200">
                <a:solidFill>
                  <a:prstClr val="black"/>
                </a:solidFill>
              </a:rPr>
              <a:pPr/>
              <a:t>35</a:t>
            </a:fld>
            <a:endParaRPr lang="en-US" altLang="zh-CN" sz="1200">
              <a:solidFill>
                <a:prstClr val="black"/>
              </a:solidFill>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5907AD4-1815-E043-884E-ECC37CCF6CF2}" type="slidenum">
              <a:rPr lang="zh-CN" altLang="en-US" sz="1200">
                <a:solidFill>
                  <a:prstClr val="black"/>
                </a:solidFill>
              </a:rPr>
              <a:pPr/>
              <a:t>36</a:t>
            </a:fld>
            <a:endParaRPr lang="en-US" altLang="zh-CN" sz="1200">
              <a:solidFill>
                <a:prstClr val="black"/>
              </a:solidFill>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32F16E9-3B9B-DB43-B0E2-64F5EDB32C5A}" type="slidenum">
              <a:rPr lang="zh-CN" altLang="en-US" sz="1200">
                <a:solidFill>
                  <a:prstClr val="black"/>
                </a:solidFill>
              </a:rPr>
              <a:pPr/>
              <a:t>37</a:t>
            </a:fld>
            <a:endParaRPr lang="en-US" altLang="zh-CN" sz="1200">
              <a:solidFill>
                <a:prstClr val="black"/>
              </a:solidFill>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B52F1B1-1C44-8445-8D60-E52F6E9F03A6}" type="slidenum">
              <a:rPr lang="zh-CN" altLang="en-US" sz="1200">
                <a:solidFill>
                  <a:prstClr val="black"/>
                </a:solidFill>
              </a:rPr>
              <a:pPr/>
              <a:t>38</a:t>
            </a:fld>
            <a:endParaRPr lang="en-US" altLang="zh-CN"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9E1CA95-9646-1A41-B908-D163A80CB591}" type="slidenum">
              <a:rPr lang="en-US" sz="1200">
                <a:solidFill>
                  <a:srgbClr val="000000"/>
                </a:solidFill>
                <a:latin typeface="Arial" charset="0"/>
              </a:rPr>
              <a:pPr/>
              <a:t>39</a:t>
            </a:fld>
            <a:endParaRPr lang="en-US" sz="1200">
              <a:solidFill>
                <a:srgbClr val="000000"/>
              </a:solidFill>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FDF6879-5CBE-A947-ACAF-4267921C1B9A}" type="slidenum">
              <a:rPr lang="zh-CN" altLang="en-US" sz="1200">
                <a:solidFill>
                  <a:prstClr val="black"/>
                </a:solidFill>
              </a:rPr>
              <a:pPr/>
              <a:t>40</a:t>
            </a:fld>
            <a:endParaRPr lang="en-US" altLang="zh-CN" sz="1200">
              <a:solidFill>
                <a:prstClr val="black"/>
              </a:solidFill>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BC29467-D7D4-6E40-90D0-BF8BECB8DD1B}" type="slidenum">
              <a:rPr lang="zh-CN" altLang="en-US" sz="1200">
                <a:solidFill>
                  <a:prstClr val="black"/>
                </a:solidFill>
              </a:rPr>
              <a:pPr/>
              <a:t>42</a:t>
            </a:fld>
            <a:endParaRPr lang="en-US" altLang="zh-CN" sz="1200">
              <a:solidFill>
                <a:prstClr val="black"/>
              </a:solidFill>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p:cNvSpPr>
          <p:nvPr>
            <p:ph type="sldImg"/>
          </p:nvPr>
        </p:nvSpPr>
        <p:spPr>
          <a:ln/>
        </p:spPr>
      </p:sp>
      <p:sp>
        <p:nvSpPr>
          <p:cNvPr id="589827" name="Notes Placeholder 2"/>
          <p:cNvSpPr>
            <a:spLocks noGrp="1"/>
          </p:cNvSpPr>
          <p:nvPr>
            <p:ph type="body" idx="1"/>
          </p:nvPr>
        </p:nvSpPr>
        <p:spPr>
          <a:noFill/>
          <a:ln/>
        </p:spPr>
        <p:txBody>
          <a:bodyPr/>
          <a:lstStyle/>
          <a:p>
            <a:endParaRPr lang="en-US">
              <a:latin typeface="Times New Roman" charset="0"/>
              <a:ea typeface="ＭＳ Ｐゴシック" charset="-128"/>
              <a:cs typeface="ＭＳ Ｐゴシック" charset="-128"/>
            </a:endParaRPr>
          </a:p>
          <a:p>
            <a:r>
              <a:rPr lang="en-US">
                <a:latin typeface="Times New Roman" charset="0"/>
                <a:ea typeface="ＭＳ Ｐゴシック" charset="-128"/>
                <a:cs typeface="ＭＳ Ｐゴシック" charset="-128"/>
              </a:rPr>
              <a:t>----- Meeting Notes (1/24/11 10:16) -----</a:t>
            </a:r>
          </a:p>
          <a:p>
            <a:r>
              <a:rPr lang="en-US">
                <a:latin typeface="Times New Roman" charset="0"/>
                <a:ea typeface="ＭＳ Ｐゴシック" charset="-128"/>
                <a:cs typeface="ＭＳ Ｐゴシック" charset="-128"/>
              </a:rPr>
              <a:t>How does this differ with how a Buddhist seeks to be right with God?</a:t>
            </a:r>
          </a:p>
        </p:txBody>
      </p:sp>
      <p:sp>
        <p:nvSpPr>
          <p:cNvPr id="589828" name="Slide Number Placeholder 3"/>
          <p:cNvSpPr>
            <a:spLocks noGrp="1"/>
          </p:cNvSpPr>
          <p:nvPr>
            <p:ph type="sldNum" sz="quarter" idx="5"/>
          </p:nvPr>
        </p:nvSpPr>
        <p:spPr>
          <a:noFill/>
        </p:spPr>
        <p:txBody>
          <a:bodyPr/>
          <a:lstStyle/>
          <a:p>
            <a:fld id="{6F76ADD2-4F38-FF41-9C73-4DE750C147EC}" type="slidenum">
              <a:rPr lang="en-US">
                <a:solidFill>
                  <a:prstClr val="black"/>
                </a:solidFill>
                <a:latin typeface="Calibri"/>
              </a:rPr>
              <a:pPr/>
              <a:t>43</a:t>
            </a:fld>
            <a:endParaRPr lang="en-US">
              <a:solidFill>
                <a:prstClr val="black"/>
              </a:solidFill>
              <a:latin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p:cNvSpPr>
            <a:spLocks noGrp="1" noChangeArrowheads="1"/>
          </p:cNvSpPr>
          <p:nvPr>
            <p:ph type="sldNum" sz="quarter" idx="5"/>
          </p:nvPr>
        </p:nvSpPr>
        <p:spPr>
          <a:noFill/>
        </p:spPr>
        <p:txBody>
          <a:bodyPr/>
          <a:lstStyle/>
          <a:p>
            <a:fld id="{1645686D-096C-2848-B671-FB8E4CC9979C}" type="slidenum">
              <a:rPr lang="en-US">
                <a:solidFill>
                  <a:prstClr val="black"/>
                </a:solidFill>
                <a:latin typeface="Calibri"/>
              </a:rPr>
              <a:pPr/>
              <a:t>47</a:t>
            </a:fld>
            <a:endParaRPr lang="en-US">
              <a:solidFill>
                <a:prstClr val="black"/>
              </a:solidFill>
              <a:latin typeface="Calibri"/>
            </a:endParaRPr>
          </a:p>
        </p:txBody>
      </p:sp>
      <p:sp>
        <p:nvSpPr>
          <p:cNvPr id="634883" name="Rectangle 2"/>
          <p:cNvSpPr>
            <a:spLocks noGrp="1" noRot="1" noChangeAspect="1" noChangeArrowheads="1"/>
          </p:cNvSpPr>
          <p:nvPr>
            <p:ph type="sldImg"/>
          </p:nvPr>
        </p:nvSpPr>
        <p:spPr>
          <a:solidFill>
            <a:srgbClr val="FFFFFF"/>
          </a:solidFill>
          <a:ln/>
        </p:spPr>
      </p:sp>
      <p:sp>
        <p:nvSpPr>
          <p:cNvPr id="634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48</a:t>
            </a:fld>
            <a:endParaRPr lang="en-US">
              <a:solidFill>
                <a:prstClr val="black"/>
              </a:solidFill>
              <a:latin typeface="Calibri"/>
            </a:endParaRPr>
          </a:p>
        </p:txBody>
      </p:sp>
    </p:spTree>
    <p:extLst>
      <p:ext uri="{BB962C8B-B14F-4D97-AF65-F5344CB8AC3E}">
        <p14:creationId xmlns:p14="http://schemas.microsoft.com/office/powerpoint/2010/main" val="3902114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4</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p:cNvSpPr>
            <a:spLocks noGrp="1" noChangeArrowheads="1"/>
          </p:cNvSpPr>
          <p:nvPr>
            <p:ph type="sldNum" sz="quarter" idx="5"/>
          </p:nvPr>
        </p:nvSpPr>
        <p:spPr>
          <a:noFill/>
        </p:spPr>
        <p:txBody>
          <a:bodyPr/>
          <a:lstStyle/>
          <a:p>
            <a:fld id="{99CC8344-7521-B14A-BAA4-00A32B938978}" type="slidenum">
              <a:rPr lang="en-US">
                <a:solidFill>
                  <a:prstClr val="black"/>
                </a:solidFill>
                <a:latin typeface="Calibri"/>
              </a:rPr>
              <a:pPr/>
              <a:t>51</a:t>
            </a:fld>
            <a:endParaRPr lang="en-US">
              <a:solidFill>
                <a:prstClr val="black"/>
              </a:solidFill>
              <a:latin typeface="Calibri"/>
            </a:endParaRPr>
          </a:p>
        </p:txBody>
      </p:sp>
      <p:sp>
        <p:nvSpPr>
          <p:cNvPr id="638979" name="Rectangle 2"/>
          <p:cNvSpPr>
            <a:spLocks noGrp="1" noRot="1" noChangeAspect="1" noChangeArrowheads="1"/>
          </p:cNvSpPr>
          <p:nvPr>
            <p:ph type="sldImg"/>
          </p:nvPr>
        </p:nvSpPr>
        <p:spPr>
          <a:solidFill>
            <a:srgbClr val="FFFFFF"/>
          </a:solidFill>
          <a:ln/>
        </p:spPr>
      </p:sp>
      <p:sp>
        <p:nvSpPr>
          <p:cNvPr id="6389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link is http://</a:t>
            </a:r>
            <a:r>
              <a:rPr lang="en-US" dirty="0" err="1"/>
              <a:t>www.youtube.com</a:t>
            </a:r>
            <a:r>
              <a:rPr lang="en-US" dirty="0"/>
              <a:t>/</a:t>
            </a:r>
            <a:r>
              <a:rPr lang="en-US" dirty="0" err="1"/>
              <a:t>watch?v</a:t>
            </a:r>
            <a:r>
              <a:rPr lang="en-US" dirty="0"/>
              <a:t>=nPgZ2Mq1Ugw</a:t>
            </a:r>
          </a:p>
        </p:txBody>
      </p:sp>
      <p:sp>
        <p:nvSpPr>
          <p:cNvPr id="4" name="Slide Number Placeholder 3"/>
          <p:cNvSpPr>
            <a:spLocks noGrp="1"/>
          </p:cNvSpPr>
          <p:nvPr>
            <p:ph type="sldNum" sz="quarter" idx="10"/>
          </p:nvPr>
        </p:nvSpPr>
        <p:spPr/>
        <p:txBody>
          <a:bodyPr/>
          <a:lstStyle/>
          <a:p>
            <a:pPr>
              <a:defRPr/>
            </a:pPr>
            <a:fld id="{21222E1B-B0D0-4B4F-939F-9B369177C3DC}" type="slidenum">
              <a:rPr lang="en-US" smtClean="0">
                <a:solidFill>
                  <a:prstClr val="black"/>
                </a:solidFill>
                <a:latin typeface="Calibri"/>
              </a:rPr>
              <a:pPr>
                <a:defRPr/>
              </a:pPr>
              <a:t>53</a:t>
            </a:fld>
            <a:endParaRPr lang="en-US">
              <a:solidFill>
                <a:prstClr val="black"/>
              </a:solidFill>
              <a:latin typeface="Calibri"/>
            </a:endParaRPr>
          </a:p>
        </p:txBody>
      </p:sp>
    </p:spTree>
    <p:extLst>
      <p:ext uri="{BB962C8B-B14F-4D97-AF65-F5344CB8AC3E}">
        <p14:creationId xmlns:p14="http://schemas.microsoft.com/office/powerpoint/2010/main" val="3192939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p:cNvSpPr>
            <a:spLocks noGrp="1" noChangeArrowheads="1"/>
          </p:cNvSpPr>
          <p:nvPr>
            <p:ph type="sldNum" sz="quarter" idx="5"/>
          </p:nvPr>
        </p:nvSpPr>
        <p:spPr>
          <a:noFill/>
        </p:spPr>
        <p:txBody>
          <a:bodyPr/>
          <a:lstStyle/>
          <a:p>
            <a:fld id="{E08DE829-C0CC-4F48-BBDE-89DA0329F90A}" type="slidenum">
              <a:rPr lang="en-US">
                <a:solidFill>
                  <a:prstClr val="black"/>
                </a:solidFill>
                <a:latin typeface="Calibri"/>
              </a:rPr>
              <a:pPr/>
              <a:t>54</a:t>
            </a:fld>
            <a:endParaRPr lang="en-US">
              <a:solidFill>
                <a:prstClr val="black"/>
              </a:solidFill>
              <a:latin typeface="Calibri"/>
            </a:endParaRPr>
          </a:p>
        </p:txBody>
      </p:sp>
      <p:sp>
        <p:nvSpPr>
          <p:cNvPr id="642051" name="Rectangle 2"/>
          <p:cNvSpPr>
            <a:spLocks noGrp="1" noRot="1" noChangeAspect="1" noChangeArrowheads="1"/>
          </p:cNvSpPr>
          <p:nvPr>
            <p:ph type="sldImg"/>
          </p:nvPr>
        </p:nvSpPr>
        <p:spPr>
          <a:solidFill>
            <a:srgbClr val="FFFFFF"/>
          </a:solidFill>
          <a:ln/>
        </p:spPr>
      </p:sp>
      <p:sp>
        <p:nvSpPr>
          <p:cNvPr id="6420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02990FDF-7A6C-7A44-9CD1-CE1CFDDBB683}" type="slidenum">
              <a:rPr lang="en-US" sz="1200">
                <a:solidFill>
                  <a:prstClr val="black"/>
                </a:solidFill>
                <a:latin typeface="Times New Roman" charset="0"/>
              </a:rPr>
              <a:pPr/>
              <a:t>5</a:t>
            </a:fld>
            <a:endParaRPr lang="en-US" sz="1200">
              <a:solidFill>
                <a:prstClr val="black"/>
              </a:solidFill>
              <a:latin typeface="Times New Roman"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C4E3FDF-46BC-6946-82F3-6E1FE1677E8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Did God change the means of salvation from the OT to the NT?</a:t>
            </a:r>
          </a:p>
          <a:p>
            <a:pPr eaLnBrk="1" hangingPunct="1"/>
            <a:r>
              <a:rPr lang="en-US" baseline="0" dirty="0">
                <a:latin typeface="Arial" panose="020B0604020202020204" pitchFamily="34" charset="0"/>
                <a:ea typeface="ＭＳ Ｐゴシック" charset="0"/>
                <a:cs typeface="Arial" panose="020B0604020202020204" pitchFamily="34" charset="0"/>
              </a:rPr>
              <a:t>We are NOT talking about whether people should do good works—we all agree on that. But are works needed for salvation?</a:t>
            </a:r>
          </a:p>
          <a:p>
            <a:pPr eaLnBrk="1" hangingPunct="1"/>
            <a:r>
              <a:rPr lang="en-US" baseline="0" dirty="0">
                <a:latin typeface="Arial" panose="020B0604020202020204" pitchFamily="34" charset="0"/>
                <a:ea typeface="ＭＳ Ｐゴシック" charset="0"/>
                <a:cs typeface="Arial" panose="020B0604020202020204" pitchFamily="34" charset="0"/>
              </a:rPr>
              <a:t>Paul answers this question in Romans 4 with the example of Abraham who was saved by faith alone—see Gen 15:6.</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BE-03-Lev-27</a:t>
            </a:r>
          </a:p>
          <a:p>
            <a:pPr eaLnBrk="1" hangingPunct="1"/>
            <a:r>
              <a:rPr lang="en-US" b="1" dirty="0">
                <a:latin typeface="Arial" panose="020B0604020202020204" pitchFamily="34" charset="0"/>
                <a:ea typeface="ＭＳ Ｐゴシック" charset="0"/>
                <a:cs typeface="Arial" panose="020B0604020202020204" pitchFamily="34" charset="0"/>
              </a:rPr>
              <a:t>OB-37-Sacrifices-72_eng_ob_1667_v5—slide 17</a:t>
            </a:r>
          </a:p>
          <a:p>
            <a:pPr eaLnBrk="1" hangingPunct="1"/>
            <a:r>
              <a:rPr lang="en-US" b="1" dirty="0">
                <a:latin typeface="Arial" panose="020B0604020202020204" pitchFamily="34" charset="0"/>
                <a:ea typeface="ＭＳ Ｐゴシック" charset="0"/>
                <a:cs typeface="Arial" panose="020B0604020202020204" pitchFamily="34" charset="0"/>
              </a:rPr>
              <a:t>OB-39-Salvation-2</a:t>
            </a:r>
          </a:p>
          <a:p>
            <a:pPr eaLnBrk="1" hangingPunct="1"/>
            <a:r>
              <a:rPr lang="en-US" b="1" dirty="0">
                <a:latin typeface="Arial" panose="020B0604020202020204" pitchFamily="34" charset="0"/>
                <a:ea typeface="ＭＳ Ｐゴシック" charset="0"/>
                <a:cs typeface="Arial" panose="020B0604020202020204" pitchFamily="34" charset="0"/>
              </a:rPr>
              <a:t>OS-03-Leviticus-13</a:t>
            </a:r>
          </a:p>
          <a:p>
            <a:pPr eaLnBrk="1" hangingPunct="1"/>
            <a:r>
              <a:rPr lang="en-US" b="1" dirty="0">
                <a:latin typeface="Arial" panose="020B0604020202020204" pitchFamily="34" charset="0"/>
                <a:ea typeface="ＭＳ Ｐゴシック" charset="0"/>
                <a:cs typeface="Arial" panose="020B0604020202020204" pitchFamily="34" charset="0"/>
              </a:rPr>
              <a:t>OP-03-Lev-27</a:t>
            </a:r>
          </a:p>
          <a:p>
            <a:pPr eaLnBrk="1" hangingPunct="1"/>
            <a:r>
              <a:rPr lang="en-US" b="1" dirty="0">
                <a:latin typeface="Arial" panose="020B0604020202020204" pitchFamily="34" charset="0"/>
                <a:ea typeface="ＭＳ Ｐゴシック" charset="0"/>
                <a:cs typeface="Arial" panose="020B0604020202020204" pitchFamily="34" charset="0"/>
              </a:rPr>
              <a:t>OP-Lev_6v24-7v10 Why All That Blood Sin &amp; Guilt Offerings-49_eng_op_v4.0—slide 34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OS-04-Num-27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NP-Acts_15v1-35_Dont_Be_Law_Abiding_(</a:t>
            </a:r>
            <a:r>
              <a:rPr lang="en-US" b="1" dirty="0" err="1">
                <a:latin typeface="Arial" panose="020B0604020202020204" pitchFamily="34" charset="0"/>
                <a:ea typeface="ＭＳ Ｐゴシック" charset="0"/>
                <a:cs typeface="Arial" panose="020B0604020202020204" pitchFamily="34" charset="0"/>
              </a:rPr>
              <a:t>Rick_Griffith</a:t>
            </a:r>
            <a:r>
              <a:rPr lang="en-US" b="1" dirty="0">
                <a:latin typeface="Arial" panose="020B0604020202020204" pitchFamily="34" charset="0"/>
                <a:ea typeface="ＭＳ Ｐゴシック" charset="0"/>
                <a:cs typeface="Arial" panose="020B0604020202020204" pitchFamily="34" charset="0"/>
              </a:rPr>
              <a:t>)-61_eng_pr_v4—slide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NS-05-Acts15-16-slide 26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NS-Rom3-4-slide 77</a:t>
            </a:r>
            <a:endParaRPr lang="en-US"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NS-09-Galatians-48</a:t>
            </a:r>
          </a:p>
          <a:p>
            <a:pPr eaLnBrk="1" hangingPunct="1"/>
            <a:r>
              <a:rPr lang="en-US" b="1" dirty="0">
                <a:latin typeface="Arial" panose="020B0604020202020204" pitchFamily="34" charset="0"/>
                <a:ea typeface="ＭＳ Ｐゴシック" charset="0"/>
                <a:cs typeface="Arial" panose="020B0604020202020204" pitchFamily="34" charset="0"/>
              </a:rPr>
              <a:t>NS-20-James-30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SA-03-Biblical Terms-6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SA-15-Inheritance-26</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697BAE-1412-4207-BD29-ADA95B723565}" type="slidenum">
              <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 English-78</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b="0" dirty="0">
                <a:latin typeface="Times New Roman" charset="0"/>
                <a:ea typeface="ＭＳ Ｐゴシック" charset="0"/>
                <a:cs typeface="ＭＳ Ｐゴシック" charset="0"/>
              </a:rPr>
              <a:t>OS-03-Leviticus-73</a:t>
            </a:r>
          </a:p>
          <a:p>
            <a:pPr eaLnBrk="1" hangingPunct="1"/>
            <a:r>
              <a:rPr lang="en-US" b="0" dirty="0">
                <a:latin typeface="Times New Roman" charset="0"/>
                <a:ea typeface="ＭＳ Ｐゴシック" charset="0"/>
                <a:cs typeface="ＭＳ Ｐゴシック" charset="0"/>
              </a:rPr>
              <a:t>NS-09-Galatians-50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5431BE-5D92-9A46-8599-E34E26FB0A5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OT plan of salvation is mirrored in the NT—both by simple faith in the Lamb pictured in the Passover.</a:t>
            </a:r>
          </a:p>
          <a:p>
            <a:pPr eaLnBrk="1" hangingPunct="1"/>
            <a:r>
              <a:rPr lang="en-US" dirty="0">
                <a:latin typeface="Times New Roman" charset="0"/>
                <a:ea typeface="ＭＳ Ｐゴシック" charset="0"/>
                <a:cs typeface="ＭＳ Ｐゴシック" charset="0"/>
              </a:rPr>
              <a:t>Exodus from Egypt is a type of the believer who leaves his slavery to sin—all believers in the Lamb are saved, including all Israelites who left Egypt as they demonstrated that faith by putting the blood on the doorposts of their homes (=positional sanctification).</a:t>
            </a:r>
          </a:p>
          <a:p>
            <a:pPr eaLnBrk="1" hangingPunct="1"/>
            <a:r>
              <a:rPr lang="en-US" dirty="0">
                <a:latin typeface="Times New Roman" charset="0"/>
                <a:ea typeface="ＭＳ Ｐゴシック" charset="0"/>
                <a:cs typeface="ＭＳ Ｐゴシック" charset="0"/>
              </a:rPr>
              <a:t>But both OT and NT believers must live a life of faith in God, pictured in Israel’s journey to Canaan and mirrored in the Christian’s growth or progressive sanctification.</a:t>
            </a:r>
          </a:p>
          <a:p>
            <a:pPr eaLnBrk="1" hangingPunct="1"/>
            <a:r>
              <a:rPr lang="en-US" dirty="0">
                <a:latin typeface="Times New Roman" charset="0"/>
                <a:ea typeface="ＭＳ Ｐゴシック" charset="0"/>
                <a:cs typeface="ＭＳ Ｐゴシック" charset="0"/>
              </a:rPr>
              <a:t>Finally, as OT believers confessed their ongoing sins in the sin and guilt sacrifices (for restoring fellowship with God—NOT for salvation!), so NT believers confess sins even after they are saved to restore their fellowship (NOT relationship!) with God.</a:t>
            </a: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Common English-78</a:t>
            </a:r>
          </a:p>
          <a:p>
            <a:pPr eaLnBrk="1" hangingPunct="1"/>
            <a:r>
              <a:rPr lang="en-US" dirty="0">
                <a:latin typeface="Times New Roman" charset="0"/>
                <a:ea typeface="ＭＳ Ｐゴシック" charset="0"/>
                <a:cs typeface="ＭＳ Ｐゴシック" charset="0"/>
              </a:rPr>
              <a:t>OB-37-Sacrifices-18</a:t>
            </a:r>
          </a:p>
          <a:p>
            <a:pPr eaLnBrk="1" hangingPunct="1"/>
            <a:r>
              <a:rPr lang="en-US" dirty="0">
                <a:latin typeface="Times New Roman" charset="0"/>
                <a:ea typeface="ＭＳ Ｐゴシック" charset="0"/>
                <a:cs typeface="ＭＳ Ｐゴシック" charset="0"/>
              </a:rPr>
              <a:t>OS-00-Book Overviews-73</a:t>
            </a:r>
          </a:p>
          <a:p>
            <a:pPr eaLnBrk="1" hangingPunct="1"/>
            <a:r>
              <a:rPr lang="en-US" dirty="0">
                <a:latin typeface="Times New Roman" charset="0"/>
                <a:ea typeface="ＭＳ Ｐゴシック" charset="0"/>
                <a:cs typeface="ＭＳ Ｐゴシック" charset="0"/>
              </a:rPr>
              <a:t>OS-04-Numbers-13</a:t>
            </a:r>
          </a:p>
          <a:p>
            <a:pPr eaLnBrk="1" hangingPunct="1"/>
            <a:r>
              <a:rPr lang="en-US" dirty="0">
                <a:latin typeface="Times New Roman" charset="0"/>
                <a:ea typeface="ＭＳ Ｐゴシック" charset="0"/>
                <a:cs typeface="ＭＳ Ｐゴシック" charset="0"/>
              </a:rPr>
              <a:t>NS-09-Galatians-49</a:t>
            </a:r>
          </a:p>
          <a:p>
            <a:pPr eaLnBrk="1" hangingPunct="1"/>
            <a:r>
              <a:rPr lang="en-US" dirty="0">
                <a:latin typeface="Times New Roman" charset="0"/>
                <a:ea typeface="ＭＳ Ｐゴシック" charset="0"/>
                <a:cs typeface="ＭＳ Ｐゴシック" charset="0"/>
              </a:rPr>
              <a:t>NS-20-James-31</a:t>
            </a:r>
          </a:p>
          <a:p>
            <a:pPr eaLnBrk="1" hangingPunct="1"/>
            <a:r>
              <a:rPr lang="en-US" dirty="0">
                <a:latin typeface="Arial" panose="020B0604020202020204" pitchFamily="34" charset="0"/>
                <a:ea typeface="ＭＳ Ｐゴシック" charset="0"/>
                <a:cs typeface="Arial" panose="020B0604020202020204" pitchFamily="34" charset="0"/>
              </a:rPr>
              <a:t>SA-03-Biblical Terms-7</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SA-15-Inheritance-26</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990FDF-7A6C-7A44-9CD1-CE1CFDDBB68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Do we still have a relationship with God when we sin?</a:t>
            </a:r>
            <a:r>
              <a:rPr lang="en-US" baseline="0" dirty="0">
                <a:latin typeface="Arial" panose="020B0604020202020204" pitchFamily="34" charset="0"/>
                <a:ea typeface="ＭＳ Ｐゴシック" charset="0"/>
                <a:cs typeface="Arial" panose="020B0604020202020204" pitchFamily="34" charset="0"/>
              </a:rPr>
              <a:t>  Yes!</a:t>
            </a:r>
          </a:p>
          <a:p>
            <a:pPr eaLnBrk="1" hangingPunct="1"/>
            <a:r>
              <a:rPr lang="en-US" baseline="0" dirty="0">
                <a:latin typeface="Arial" panose="020B0604020202020204" pitchFamily="34" charset="0"/>
                <a:ea typeface="ＭＳ Ｐゴシック" charset="0"/>
                <a:cs typeface="Arial" panose="020B0604020202020204" pitchFamily="34" charset="0"/>
              </a:rPr>
              <a:t>Sin does not hinder our relationship with God but our fellowship with Him.</a:t>
            </a:r>
          </a:p>
          <a:p>
            <a:pPr eaLnBrk="1" hangingPunct="1"/>
            <a:r>
              <a:rPr lang="en-US" baseline="0" dirty="0">
                <a:latin typeface="Arial" panose="020B0604020202020204" pitchFamily="34" charset="0"/>
                <a:ea typeface="ＭＳ Ｐゴシック" charset="0"/>
                <a:cs typeface="Arial" panose="020B0604020202020204" pitchFamily="34" charset="0"/>
              </a:rPr>
              <a:t>OT sacrifices did not establish a relationship with God but rather they restored their fellowship with God</a:t>
            </a:r>
          </a:p>
          <a:p>
            <a:pPr eaLnBrk="1" hangingPunct="1"/>
            <a:r>
              <a:rPr lang="en-US" baseline="0" dirty="0">
                <a:latin typeface="Arial" panose="020B0604020202020204" pitchFamily="34" charset="0"/>
                <a:ea typeface="ＭＳ Ｐゴシック" charset="0"/>
                <a:cs typeface="Arial" panose="020B0604020202020204" pitchFamily="34" charset="0"/>
              </a:rPr>
              <a:t>________</a:t>
            </a:r>
          </a:p>
          <a:p>
            <a:pPr eaLnBrk="1" hangingPunct="1"/>
            <a:r>
              <a:rPr lang="en-US" dirty="0">
                <a:latin typeface="Arial" panose="020B0604020202020204" pitchFamily="34" charset="0"/>
                <a:ea typeface="ＭＳ Ｐゴシック" charset="0"/>
                <a:cs typeface="Arial" panose="020B0604020202020204" pitchFamily="34" charset="0"/>
              </a:rPr>
              <a:t>OS-03-Leviticus-14</a:t>
            </a:r>
          </a:p>
          <a:p>
            <a:pPr eaLnBrk="1" hangingPunct="1"/>
            <a:r>
              <a:rPr lang="en-US" dirty="0">
                <a:latin typeface="Arial" panose="020B0604020202020204" pitchFamily="34" charset="0"/>
                <a:ea typeface="ＭＳ Ｐゴシック" charset="0"/>
                <a:cs typeface="Arial" panose="020B0604020202020204" pitchFamily="34" charset="0"/>
              </a:rPr>
              <a:t>OS-04-Num-29</a:t>
            </a:r>
          </a:p>
          <a:p>
            <a:pPr eaLnBrk="1" hangingPunct="1"/>
            <a:r>
              <a:rPr lang="en-US" dirty="0">
                <a:latin typeface="Arial" panose="020B0604020202020204" pitchFamily="34" charset="0"/>
                <a:ea typeface="ＭＳ Ｐゴシック" charset="0"/>
                <a:cs typeface="Arial" panose="020B0604020202020204" pitchFamily="34" charset="0"/>
              </a:rPr>
              <a:t>OP-02-Lev-28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NS-23-1Jn-58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SA-03-Biblical Terms-9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SA-15-Inheritance-27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8517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B7E011E-8177-614A-AC7E-6F9EE073EF25}"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451204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C4FE6EAC-197D-6C4F-B6BA-E454FF4EC137}"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2659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EFA5C086-085B-614B-B7A8-C1AB54BB107F}"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4553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278619"/>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991149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865028"/>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81179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051094"/>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174533"/>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389049"/>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8551924"/>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0408212"/>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6198519"/>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118792"/>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39653728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55159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50870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054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20486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075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02142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609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1267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13886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92874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5667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099487"/>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608655"/>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576944"/>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58582"/>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5669864"/>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056067"/>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729540"/>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6886279"/>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3486267"/>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62399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69091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xfrm>
            <a:off x="3505200" y="6248400"/>
            <a:ext cx="2895600" cy="457200"/>
          </a:xfrm>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xfrm>
            <a:off x="7086600" y="6248400"/>
            <a:ext cx="1905000" cy="457200"/>
          </a:xfrm>
        </p:spPr>
        <p:txBody>
          <a:bodyPr/>
          <a:lstStyle>
            <a:lvl1pPr>
              <a:defRPr/>
            </a:lvl1pPr>
          </a:lstStyle>
          <a:p>
            <a:pPr>
              <a:defRPr/>
            </a:pPr>
            <a:fld id="{75177E2C-CB54-4045-B7B7-B71AB7EA8E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8090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61CA131-B6C6-6043-9015-CED182AB5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300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611D814-1A51-FF47-9F20-6065B5E55E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3418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BE0A2CE-89B4-BF40-BFF7-B0BFCC295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800809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39E099-62B8-5C4B-B65B-1D3CD8547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3883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66CD2F22-2D72-F544-B863-D516D4510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174921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BD16529B-4949-E84F-868F-004171585E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10492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3276B5C-BFB1-0E4F-A2DD-2BE75BC914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4125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4A056596-39D9-C64E-8E1E-A41335A58E4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991410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CC74B3-4FAB-5E4B-B43C-7816EF0FF6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31695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5BF0F7E-FC0A-EE4A-B88E-890BEB1D84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2615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C09113D-EFDC-4843-9603-86017D2001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80010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DF84956A-E395-7E42-94C7-43CF456EB84D}" type="slidenum">
              <a:rPr lang="en-US"/>
              <a:pPr>
                <a:defRPr/>
              </a:pPr>
              <a:t>‹#›</a:t>
            </a:fld>
            <a:endParaRPr lang="en-US"/>
          </a:p>
        </p:txBody>
      </p:sp>
    </p:spTree>
    <p:extLst>
      <p:ext uri="{BB962C8B-B14F-4D97-AF65-F5344CB8AC3E}">
        <p14:creationId xmlns:p14="http://schemas.microsoft.com/office/powerpoint/2010/main" val="169591453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8E5B4779-D46E-2947-A4EC-427728C9144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57614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47CE20E-2814-D740-8608-C0EE0F23E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16545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B1AEEE63-7E0D-414C-9E87-16BB69A73AD5}"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7289784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E7799A73-5495-3940-A32D-015EF6B79C1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48065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036"/>
          <p:cNvSpPr>
            <a:spLocks noGrp="1" noChangeArrowheads="1"/>
          </p:cNvSpPr>
          <p:nvPr>
            <p:ph type="sldNum" sz="quarter" idx="12"/>
          </p:nvPr>
        </p:nvSpPr>
        <p:spPr>
          <a:ln/>
        </p:spPr>
        <p:txBody>
          <a:bodyPr/>
          <a:lstStyle>
            <a:lvl1pPr>
              <a:defRPr/>
            </a:lvl1pPr>
          </a:lstStyle>
          <a:p>
            <a:pPr>
              <a:defRPr/>
            </a:pPr>
            <a:fld id="{72B57DA2-64A6-B945-B4F5-9B03EAA012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787870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036"/>
          <p:cNvSpPr>
            <a:spLocks noGrp="1" noChangeArrowheads="1"/>
          </p:cNvSpPr>
          <p:nvPr>
            <p:ph type="sldNum" sz="quarter" idx="12"/>
          </p:nvPr>
        </p:nvSpPr>
        <p:spPr>
          <a:ln/>
        </p:spPr>
        <p:txBody>
          <a:bodyPr/>
          <a:lstStyle>
            <a:lvl1pPr>
              <a:defRPr/>
            </a:lvl1pPr>
          </a:lstStyle>
          <a:p>
            <a:pPr>
              <a:defRPr/>
            </a:pPr>
            <a:fld id="{E2D7B6BD-FB7C-0547-A5C3-6A1A632B7FC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1662132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036"/>
          <p:cNvSpPr>
            <a:spLocks noGrp="1" noChangeArrowheads="1"/>
          </p:cNvSpPr>
          <p:nvPr>
            <p:ph type="sldNum" sz="quarter" idx="12"/>
          </p:nvPr>
        </p:nvSpPr>
        <p:spPr>
          <a:ln/>
        </p:spPr>
        <p:txBody>
          <a:bodyPr/>
          <a:lstStyle>
            <a:lvl1pPr>
              <a:defRPr/>
            </a:lvl1pPr>
          </a:lstStyle>
          <a:p>
            <a:pPr>
              <a:defRPr/>
            </a:pPr>
            <a:fld id="{A713CEEE-65F1-CA4F-A615-3E2F531706B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91715343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CC0970A9-BD1F-E347-AAD0-66FA0557F93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1367735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036"/>
          <p:cNvSpPr>
            <a:spLocks noGrp="1" noChangeArrowheads="1"/>
          </p:cNvSpPr>
          <p:nvPr>
            <p:ph type="sldNum" sz="quarter" idx="12"/>
          </p:nvPr>
        </p:nvSpPr>
        <p:spPr>
          <a:ln/>
        </p:spPr>
        <p:txBody>
          <a:bodyPr/>
          <a:lstStyle>
            <a:lvl1pPr>
              <a:defRPr/>
            </a:lvl1pPr>
          </a:lstStyle>
          <a:p>
            <a:pPr>
              <a:defRPr/>
            </a:pPr>
            <a:fld id="{FC15FC44-2C34-484C-ADC1-C13C825FC65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392326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2BFDE11A-DD23-EE4B-AF18-E38FE97CD09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811004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036"/>
          <p:cNvSpPr>
            <a:spLocks noGrp="1" noChangeArrowheads="1"/>
          </p:cNvSpPr>
          <p:nvPr>
            <p:ph type="sldNum" sz="quarter" idx="12"/>
          </p:nvPr>
        </p:nvSpPr>
        <p:spPr>
          <a:ln/>
        </p:spPr>
        <p:txBody>
          <a:bodyPr/>
          <a:lstStyle>
            <a:lvl1pPr>
              <a:defRPr/>
            </a:lvl1pPr>
          </a:lstStyle>
          <a:p>
            <a:pPr>
              <a:defRPr/>
            </a:pPr>
            <a:fld id="{C9D16A05-7B04-7C41-80E9-236B57142B6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680125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F1751F9-87F1-A54B-9789-88A597FDB2AF}" type="slidenum">
              <a:rPr lang="zh-CN" altLang="en-US"/>
              <a:pPr>
                <a:defRPr/>
              </a:pPr>
              <a:t>‹#›</a:t>
            </a:fld>
            <a:endParaRPr lang="en-US" altLang="zh-CN"/>
          </a:p>
        </p:txBody>
      </p:sp>
    </p:spTree>
    <p:extLst>
      <p:ext uri="{BB962C8B-B14F-4D97-AF65-F5344CB8AC3E}">
        <p14:creationId xmlns:p14="http://schemas.microsoft.com/office/powerpoint/2010/main" val="2849134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1B30A1C-5EBA-0843-A96B-025F963E09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481998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64A651FF-8522-1A46-BE6F-0A33CED84E00}" type="slidenum">
              <a:rPr lang="zh-CN" altLang="en-US"/>
              <a:pPr>
                <a:defRPr/>
              </a:pPr>
              <a:t>‹#›</a:t>
            </a:fld>
            <a:endParaRPr lang="en-US" altLang="zh-CN"/>
          </a:p>
        </p:txBody>
      </p:sp>
    </p:spTree>
    <p:extLst>
      <p:ext uri="{BB962C8B-B14F-4D97-AF65-F5344CB8AC3E}">
        <p14:creationId xmlns:p14="http://schemas.microsoft.com/office/powerpoint/2010/main" val="35099567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1445DBC-D89A-544F-80F8-37D42A0615D0}" type="slidenum">
              <a:rPr lang="zh-CN" altLang="en-US"/>
              <a:pPr>
                <a:defRPr/>
              </a:pPr>
              <a:t>‹#›</a:t>
            </a:fld>
            <a:endParaRPr lang="en-US" altLang="zh-CN"/>
          </a:p>
        </p:txBody>
      </p:sp>
    </p:spTree>
    <p:extLst>
      <p:ext uri="{BB962C8B-B14F-4D97-AF65-F5344CB8AC3E}">
        <p14:creationId xmlns:p14="http://schemas.microsoft.com/office/powerpoint/2010/main" val="597409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DF05BA87-50AB-3A4C-BF13-57B77B4357A6}" type="slidenum">
              <a:rPr lang="zh-CN" altLang="en-US"/>
              <a:pPr>
                <a:defRPr/>
              </a:pPr>
              <a:t>‹#›</a:t>
            </a:fld>
            <a:endParaRPr lang="en-US" altLang="zh-CN"/>
          </a:p>
        </p:txBody>
      </p:sp>
    </p:spTree>
    <p:extLst>
      <p:ext uri="{BB962C8B-B14F-4D97-AF65-F5344CB8AC3E}">
        <p14:creationId xmlns:p14="http://schemas.microsoft.com/office/powerpoint/2010/main" val="93820379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097440F4-4205-1746-850F-3F0935F7AEBE}" type="slidenum">
              <a:rPr lang="zh-CN" altLang="en-US"/>
              <a:pPr>
                <a:defRPr/>
              </a:pPr>
              <a:t>‹#›</a:t>
            </a:fld>
            <a:endParaRPr lang="en-US" altLang="zh-CN"/>
          </a:p>
        </p:txBody>
      </p:sp>
    </p:spTree>
    <p:extLst>
      <p:ext uri="{BB962C8B-B14F-4D97-AF65-F5344CB8AC3E}">
        <p14:creationId xmlns:p14="http://schemas.microsoft.com/office/powerpoint/2010/main" val="537258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EB572834-F494-5A4A-9D87-F8C801F5DB48}" type="slidenum">
              <a:rPr lang="zh-CN" altLang="en-US"/>
              <a:pPr>
                <a:defRPr/>
              </a:pPr>
              <a:t>‹#›</a:t>
            </a:fld>
            <a:endParaRPr lang="en-US" altLang="zh-CN"/>
          </a:p>
        </p:txBody>
      </p:sp>
    </p:spTree>
    <p:extLst>
      <p:ext uri="{BB962C8B-B14F-4D97-AF65-F5344CB8AC3E}">
        <p14:creationId xmlns:p14="http://schemas.microsoft.com/office/powerpoint/2010/main" val="26891239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4F0344BF-D17E-2A41-9B40-E13EF86D15E3}" type="slidenum">
              <a:rPr lang="zh-CN" altLang="en-US"/>
              <a:pPr>
                <a:defRPr/>
              </a:pPr>
              <a:t>‹#›</a:t>
            </a:fld>
            <a:endParaRPr lang="en-US" altLang="zh-CN"/>
          </a:p>
        </p:txBody>
      </p:sp>
    </p:spTree>
    <p:extLst>
      <p:ext uri="{BB962C8B-B14F-4D97-AF65-F5344CB8AC3E}">
        <p14:creationId xmlns:p14="http://schemas.microsoft.com/office/powerpoint/2010/main" val="2079163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A4048F95-7B1E-194F-8970-5DE776787908}" type="slidenum">
              <a:rPr lang="zh-CN" altLang="en-US"/>
              <a:pPr>
                <a:defRPr/>
              </a:pPr>
              <a:t>‹#›</a:t>
            </a:fld>
            <a:endParaRPr lang="en-US" altLang="zh-CN"/>
          </a:p>
        </p:txBody>
      </p:sp>
    </p:spTree>
    <p:extLst>
      <p:ext uri="{BB962C8B-B14F-4D97-AF65-F5344CB8AC3E}">
        <p14:creationId xmlns:p14="http://schemas.microsoft.com/office/powerpoint/2010/main" val="16902603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7F8A8601-1047-6847-A303-9541EAABACEF}" type="slidenum">
              <a:rPr lang="zh-CN" altLang="en-US"/>
              <a:pPr>
                <a:defRPr/>
              </a:pPr>
              <a:t>‹#›</a:t>
            </a:fld>
            <a:endParaRPr lang="en-US" altLang="zh-CN"/>
          </a:p>
        </p:txBody>
      </p:sp>
    </p:spTree>
    <p:extLst>
      <p:ext uri="{BB962C8B-B14F-4D97-AF65-F5344CB8AC3E}">
        <p14:creationId xmlns:p14="http://schemas.microsoft.com/office/powerpoint/2010/main" val="26381541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AA99AF2F-9CD3-6C49-8A9E-71499F92949E}" type="slidenum">
              <a:rPr lang="zh-CN" altLang="en-US"/>
              <a:pPr>
                <a:defRPr/>
              </a:pPr>
              <a:t>‹#›</a:t>
            </a:fld>
            <a:endParaRPr lang="en-US" altLang="zh-CN"/>
          </a:p>
        </p:txBody>
      </p:sp>
    </p:spTree>
    <p:extLst>
      <p:ext uri="{BB962C8B-B14F-4D97-AF65-F5344CB8AC3E}">
        <p14:creationId xmlns:p14="http://schemas.microsoft.com/office/powerpoint/2010/main" val="253707442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F57B38F2-97D8-924D-8250-5BDB944BE306}" type="slidenum">
              <a:rPr lang="zh-CN" altLang="en-US"/>
              <a:pPr>
                <a:defRPr/>
              </a:pPr>
              <a:t>‹#›</a:t>
            </a:fld>
            <a:endParaRPr lang="en-US" altLang="zh-CN"/>
          </a:p>
        </p:txBody>
      </p:sp>
    </p:spTree>
    <p:extLst>
      <p:ext uri="{BB962C8B-B14F-4D97-AF65-F5344CB8AC3E}">
        <p14:creationId xmlns:p14="http://schemas.microsoft.com/office/powerpoint/2010/main" val="343772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E8F9B68-C8EA-EF43-B10A-B785953BFE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5508829"/>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pPr>
              <a:defRPr/>
            </a:pPr>
            <a:fld id="{75513F9D-839D-4B42-86BE-B83DA27926C8}" type="slidenum">
              <a:rPr lang="zh-CN" altLang="en-US"/>
              <a:pPr>
                <a:defRPr/>
              </a:pPr>
              <a:t>‹#›</a:t>
            </a:fld>
            <a:endParaRPr lang="en-US" altLang="zh-CN"/>
          </a:p>
        </p:txBody>
      </p:sp>
    </p:spTree>
    <p:extLst>
      <p:ext uri="{BB962C8B-B14F-4D97-AF65-F5344CB8AC3E}">
        <p14:creationId xmlns:p14="http://schemas.microsoft.com/office/powerpoint/2010/main" val="403226606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22BBD339-476F-F74E-9521-F3380512DF30}" type="slidenum">
              <a:rPr lang="zh-CN" altLang="en-US"/>
              <a:pPr>
                <a:defRPr/>
              </a:pPr>
              <a:t>‹#›</a:t>
            </a:fld>
            <a:endParaRPr lang="en-US" altLang="zh-CN"/>
          </a:p>
        </p:txBody>
      </p:sp>
    </p:spTree>
    <p:extLst>
      <p:ext uri="{BB962C8B-B14F-4D97-AF65-F5344CB8AC3E}">
        <p14:creationId xmlns:p14="http://schemas.microsoft.com/office/powerpoint/2010/main" val="20240904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475687512"/>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24625942"/>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8785589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618618683"/>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07258459"/>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078116278"/>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8776822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9459652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74B39689-B542-F145-9156-E684DA4AC7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93267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7657772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6500665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935888595"/>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57232986"/>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68" name="Freeform 1094"/>
          <p:cNvSpPr>
            <a:spLocks/>
          </p:cNvSpPr>
          <p:nvPr/>
        </p:nvSpPr>
        <p:spPr bwMode="auto">
          <a:xfrm rot="16200000">
            <a:off x="3871118" y="1005682"/>
            <a:ext cx="150813" cy="4845050"/>
          </a:xfrm>
          <a:custGeom>
            <a:avLst/>
            <a:gdLst>
              <a:gd name="T0" fmla="*/ 30241975 w 95"/>
              <a:gd name="T1" fmla="*/ 2147483647 h 3052"/>
              <a:gd name="T2" fmla="*/ 65524280 w 95"/>
              <a:gd name="T3" fmla="*/ 2147483647 h 3052"/>
              <a:gd name="T4" fmla="*/ 110887243 w 95"/>
              <a:gd name="T5" fmla="*/ 2147483647 h 3052"/>
              <a:gd name="T6" fmla="*/ 70564609 w 95"/>
              <a:gd name="T7" fmla="*/ 2147483647 h 3052"/>
              <a:gd name="T8" fmla="*/ 120967901 w 95"/>
              <a:gd name="T9" fmla="*/ 2147483647 h 3052"/>
              <a:gd name="T10" fmla="*/ 136088889 w 95"/>
              <a:gd name="T11" fmla="*/ 2147483647 h 3052"/>
              <a:gd name="T12" fmla="*/ 138609847 w 95"/>
              <a:gd name="T13" fmla="*/ 2147483647 h 3052"/>
              <a:gd name="T14" fmla="*/ 148690505 w 95"/>
              <a:gd name="T15" fmla="*/ 2147483647 h 3052"/>
              <a:gd name="T16" fmla="*/ 138609847 w 95"/>
              <a:gd name="T17" fmla="*/ 2147483647 h 3052"/>
              <a:gd name="T18" fmla="*/ 141129218 w 95"/>
              <a:gd name="T19" fmla="*/ 2147483647 h 3052"/>
              <a:gd name="T20" fmla="*/ 146169547 w 95"/>
              <a:gd name="T21" fmla="*/ 2147483647 h 3052"/>
              <a:gd name="T22" fmla="*/ 151209876 w 95"/>
              <a:gd name="T23" fmla="*/ 2147483647 h 3052"/>
              <a:gd name="T24" fmla="*/ 136088889 w 95"/>
              <a:gd name="T25" fmla="*/ 2147483647 h 3052"/>
              <a:gd name="T26" fmla="*/ 156250206 w 95"/>
              <a:gd name="T27" fmla="*/ 2147483647 h 3052"/>
              <a:gd name="T28" fmla="*/ 171371193 w 95"/>
              <a:gd name="T29" fmla="*/ 2147483647 h 3052"/>
              <a:gd name="T30" fmla="*/ 171371193 w 95"/>
              <a:gd name="T31" fmla="*/ 2147483647 h 3052"/>
              <a:gd name="T32" fmla="*/ 181451852 w 95"/>
              <a:gd name="T33" fmla="*/ 2147483647 h 3052"/>
              <a:gd name="T34" fmla="*/ 201613168 w 95"/>
              <a:gd name="T35" fmla="*/ 2147483647 h 3052"/>
              <a:gd name="T36" fmla="*/ 221774485 w 95"/>
              <a:gd name="T37" fmla="*/ 2147483647 h 3052"/>
              <a:gd name="T38" fmla="*/ 229335773 w 95"/>
              <a:gd name="T39" fmla="*/ 2147483647 h 3052"/>
              <a:gd name="T40" fmla="*/ 234376102 w 95"/>
              <a:gd name="T41" fmla="*/ 2147483647 h 3052"/>
              <a:gd name="T42" fmla="*/ 216734156 w 95"/>
              <a:gd name="T43" fmla="*/ 2147483647 h 3052"/>
              <a:gd name="T44" fmla="*/ 189013139 w 95"/>
              <a:gd name="T45" fmla="*/ 2147483647 h 3052"/>
              <a:gd name="T46" fmla="*/ 166330864 w 95"/>
              <a:gd name="T47" fmla="*/ 2147483647 h 3052"/>
              <a:gd name="T48" fmla="*/ 158771164 w 95"/>
              <a:gd name="T49" fmla="*/ 2091729688 h 3052"/>
              <a:gd name="T50" fmla="*/ 151209876 w 95"/>
              <a:gd name="T51" fmla="*/ 1668343438 h 3052"/>
              <a:gd name="T52" fmla="*/ 128529189 w 95"/>
              <a:gd name="T53" fmla="*/ 1118949375 h 3052"/>
              <a:gd name="T54" fmla="*/ 136088889 w 95"/>
              <a:gd name="T55" fmla="*/ 766127500 h 3052"/>
              <a:gd name="T56" fmla="*/ 136088889 w 95"/>
              <a:gd name="T57" fmla="*/ 660280938 h 3052"/>
              <a:gd name="T58" fmla="*/ 146169547 w 95"/>
              <a:gd name="T59" fmla="*/ 594756875 h 3052"/>
              <a:gd name="T60" fmla="*/ 158771164 w 95"/>
              <a:gd name="T61" fmla="*/ 478829688 h 3052"/>
              <a:gd name="T62" fmla="*/ 161290535 w 95"/>
              <a:gd name="T63" fmla="*/ 171370625 h 3052"/>
              <a:gd name="T64" fmla="*/ 151209876 w 95"/>
              <a:gd name="T65" fmla="*/ 90725625 h 3052"/>
              <a:gd name="T66" fmla="*/ 131048559 w 95"/>
              <a:gd name="T67" fmla="*/ 65524063 h 3052"/>
              <a:gd name="T68" fmla="*/ 98287213 w 95"/>
              <a:gd name="T69" fmla="*/ 0 h 3052"/>
              <a:gd name="T70" fmla="*/ 65524280 w 95"/>
              <a:gd name="T71" fmla="*/ 171370625 h 3052"/>
              <a:gd name="T72" fmla="*/ 55443621 w 95"/>
              <a:gd name="T73" fmla="*/ 141128750 h 3052"/>
              <a:gd name="T74" fmla="*/ 40322634 w 95"/>
              <a:gd name="T75" fmla="*/ 201612500 h 3052"/>
              <a:gd name="T76" fmla="*/ 12601617 w 95"/>
              <a:gd name="T77" fmla="*/ 337700938 h 3052"/>
              <a:gd name="T78" fmla="*/ 0 w 95"/>
              <a:gd name="T79" fmla="*/ 690522813 h 3052"/>
              <a:gd name="T80" fmla="*/ 17641946 w 95"/>
              <a:gd name="T81" fmla="*/ 942538438 h 3052"/>
              <a:gd name="T82" fmla="*/ 35282304 w 95"/>
              <a:gd name="T83" fmla="*/ 1018143125 h 3052"/>
              <a:gd name="T84" fmla="*/ 50403292 w 95"/>
              <a:gd name="T85" fmla="*/ 1370965000 h 3052"/>
              <a:gd name="T86" fmla="*/ 65524280 w 95"/>
              <a:gd name="T87" fmla="*/ 1471771250 h 3052"/>
              <a:gd name="T88" fmla="*/ 95766255 w 95"/>
              <a:gd name="T89" fmla="*/ 1864915625 h 3052"/>
              <a:gd name="T90" fmla="*/ 103327543 w 95"/>
              <a:gd name="T91" fmla="*/ 2147483647 h 3052"/>
              <a:gd name="T92" fmla="*/ 126008230 w 95"/>
              <a:gd name="T93" fmla="*/ 2147483647 h 3052"/>
              <a:gd name="T94" fmla="*/ 138609847 w 95"/>
              <a:gd name="T95" fmla="*/ 2147483647 h 3052"/>
              <a:gd name="T96" fmla="*/ 95766255 w 95"/>
              <a:gd name="T97" fmla="*/ 2147483647 h 3052"/>
              <a:gd name="T98" fmla="*/ 100806584 w 95"/>
              <a:gd name="T99" fmla="*/ 2147483647 h 3052"/>
              <a:gd name="T100" fmla="*/ 93246884 w 95"/>
              <a:gd name="T101" fmla="*/ 2147483647 h 3052"/>
              <a:gd name="T102" fmla="*/ 55443621 w 95"/>
              <a:gd name="T103" fmla="*/ 2147483647 h 3052"/>
              <a:gd name="T104" fmla="*/ 12601617 w 95"/>
              <a:gd name="T105" fmla="*/ 2147483647 h 3052"/>
              <a:gd name="T106" fmla="*/ 5040329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200772"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200773"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endParaRPr lang="en-US" altLang="ja-JP"/>
          </a:p>
        </p:txBody>
      </p:sp>
      <p:sp>
        <p:nvSpPr>
          <p:cNvPr id="71" name="Rectangle 1095"/>
          <p:cNvSpPr>
            <a:spLocks noGrp="1" noChangeArrowheads="1"/>
          </p:cNvSpPr>
          <p:nvPr>
            <p:ph type="sldNum" sz="quarter" idx="12"/>
          </p:nvPr>
        </p:nvSpPr>
        <p:spPr/>
        <p:txBody>
          <a:bodyPr/>
          <a:lstStyle>
            <a:lvl1pPr algn="r">
              <a:defRPr/>
            </a:lvl1pPr>
          </a:lstStyle>
          <a:p>
            <a:fld id="{36FC27B6-4A14-49E5-8578-D5D0134F37C8}" type="slidenum">
              <a:rPr lang="en-US" altLang="ja-JP"/>
              <a:pPr/>
              <a:t>‹#›</a:t>
            </a:fld>
            <a:endParaRPr lang="en-US" altLang="ja-JP"/>
          </a:p>
        </p:txBody>
      </p:sp>
    </p:spTree>
    <p:extLst>
      <p:ext uri="{BB962C8B-B14F-4D97-AF65-F5344CB8AC3E}">
        <p14:creationId xmlns:p14="http://schemas.microsoft.com/office/powerpoint/2010/main" val="22554224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BC0EB0E4-ED89-4089-B278-1C4948639D58}" type="slidenum">
              <a:rPr lang="en-US" altLang="ja-JP"/>
              <a:pPr/>
              <a:t>‹#›</a:t>
            </a:fld>
            <a:endParaRPr lang="en-US" altLang="ja-JP"/>
          </a:p>
        </p:txBody>
      </p:sp>
    </p:spTree>
    <p:extLst>
      <p:ext uri="{BB962C8B-B14F-4D97-AF65-F5344CB8AC3E}">
        <p14:creationId xmlns:p14="http://schemas.microsoft.com/office/powerpoint/2010/main" val="2126134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70FC98A-061B-49BC-9718-D4DDD52625BB}" type="slidenum">
              <a:rPr lang="en-US" altLang="ja-JP"/>
              <a:pPr/>
              <a:t>‹#›</a:t>
            </a:fld>
            <a:endParaRPr lang="en-US" altLang="ja-JP"/>
          </a:p>
        </p:txBody>
      </p:sp>
    </p:spTree>
    <p:extLst>
      <p:ext uri="{BB962C8B-B14F-4D97-AF65-F5344CB8AC3E}">
        <p14:creationId xmlns:p14="http://schemas.microsoft.com/office/powerpoint/2010/main" val="6248517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6E558BE5-D8E8-4682-A60F-991A0F903C37}" type="slidenum">
              <a:rPr lang="en-US" altLang="ja-JP"/>
              <a:pPr/>
              <a:t>‹#›</a:t>
            </a:fld>
            <a:endParaRPr lang="en-US" altLang="ja-JP"/>
          </a:p>
        </p:txBody>
      </p:sp>
    </p:spTree>
    <p:extLst>
      <p:ext uri="{BB962C8B-B14F-4D97-AF65-F5344CB8AC3E}">
        <p14:creationId xmlns:p14="http://schemas.microsoft.com/office/powerpoint/2010/main" val="28197737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endParaRPr lang="en-US" altLang="ja-JP"/>
          </a:p>
        </p:txBody>
      </p:sp>
      <p:sp>
        <p:nvSpPr>
          <p:cNvPr id="8" name="Rectangle 1093"/>
          <p:cNvSpPr>
            <a:spLocks noGrp="1" noChangeArrowheads="1"/>
          </p:cNvSpPr>
          <p:nvPr>
            <p:ph type="ftr" sz="quarter" idx="11"/>
          </p:nvPr>
        </p:nvSpPr>
        <p:spPr>
          <a:ln/>
        </p:spPr>
        <p:txBody>
          <a:bodyPr/>
          <a:lstStyle>
            <a:lvl1pPr>
              <a:defRPr/>
            </a:lvl1pPr>
          </a:lstStyle>
          <a:p>
            <a:endParaRPr lang="en-US" altLang="ja-JP"/>
          </a:p>
        </p:txBody>
      </p:sp>
      <p:sp>
        <p:nvSpPr>
          <p:cNvPr id="9" name="Rectangle 1094"/>
          <p:cNvSpPr>
            <a:spLocks noGrp="1" noChangeArrowheads="1"/>
          </p:cNvSpPr>
          <p:nvPr>
            <p:ph type="sldNum" sz="quarter" idx="12"/>
          </p:nvPr>
        </p:nvSpPr>
        <p:spPr>
          <a:ln/>
        </p:spPr>
        <p:txBody>
          <a:bodyPr/>
          <a:lstStyle>
            <a:lvl1pPr>
              <a:defRPr/>
            </a:lvl1pPr>
          </a:lstStyle>
          <a:p>
            <a:fld id="{D5F9F0EF-F7BF-4D7A-82DF-DB8E230CB779}" type="slidenum">
              <a:rPr lang="en-US" altLang="ja-JP"/>
              <a:pPr/>
              <a:t>‹#›</a:t>
            </a:fld>
            <a:endParaRPr lang="en-US" altLang="ja-JP"/>
          </a:p>
        </p:txBody>
      </p:sp>
    </p:spTree>
    <p:extLst>
      <p:ext uri="{BB962C8B-B14F-4D97-AF65-F5344CB8AC3E}">
        <p14:creationId xmlns:p14="http://schemas.microsoft.com/office/powerpoint/2010/main" val="8547176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endParaRPr lang="en-US" altLang="ja-JP"/>
          </a:p>
        </p:txBody>
      </p:sp>
      <p:sp>
        <p:nvSpPr>
          <p:cNvPr id="4" name="Rectangle 1093"/>
          <p:cNvSpPr>
            <a:spLocks noGrp="1" noChangeArrowheads="1"/>
          </p:cNvSpPr>
          <p:nvPr>
            <p:ph type="ftr" sz="quarter" idx="11"/>
          </p:nvPr>
        </p:nvSpPr>
        <p:spPr>
          <a:ln/>
        </p:spPr>
        <p:txBody>
          <a:bodyPr/>
          <a:lstStyle>
            <a:lvl1pPr>
              <a:defRPr/>
            </a:lvl1pPr>
          </a:lstStyle>
          <a:p>
            <a:endParaRPr lang="en-US" altLang="ja-JP"/>
          </a:p>
        </p:txBody>
      </p:sp>
      <p:sp>
        <p:nvSpPr>
          <p:cNvPr id="5" name="Rectangle 1094"/>
          <p:cNvSpPr>
            <a:spLocks noGrp="1" noChangeArrowheads="1"/>
          </p:cNvSpPr>
          <p:nvPr>
            <p:ph type="sldNum" sz="quarter" idx="12"/>
          </p:nvPr>
        </p:nvSpPr>
        <p:spPr>
          <a:ln/>
        </p:spPr>
        <p:txBody>
          <a:bodyPr/>
          <a:lstStyle>
            <a:lvl1pPr>
              <a:defRPr/>
            </a:lvl1pPr>
          </a:lstStyle>
          <a:p>
            <a:fld id="{A60B2D40-EED8-483C-A7A2-229F17B3AA72}" type="slidenum">
              <a:rPr lang="en-US" altLang="ja-JP"/>
              <a:pPr/>
              <a:t>‹#›</a:t>
            </a:fld>
            <a:endParaRPr lang="en-US" altLang="ja-JP"/>
          </a:p>
        </p:txBody>
      </p:sp>
    </p:spTree>
    <p:extLst>
      <p:ext uri="{BB962C8B-B14F-4D97-AF65-F5344CB8AC3E}">
        <p14:creationId xmlns:p14="http://schemas.microsoft.com/office/powerpoint/2010/main" val="342516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C74F47F0-291F-0042-9AB9-86A6B2A7A3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5704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endParaRPr lang="en-US" altLang="ja-JP"/>
          </a:p>
        </p:txBody>
      </p:sp>
      <p:sp>
        <p:nvSpPr>
          <p:cNvPr id="3" name="Rectangle 1093"/>
          <p:cNvSpPr>
            <a:spLocks noGrp="1" noChangeArrowheads="1"/>
          </p:cNvSpPr>
          <p:nvPr>
            <p:ph type="ftr" sz="quarter" idx="11"/>
          </p:nvPr>
        </p:nvSpPr>
        <p:spPr>
          <a:ln/>
        </p:spPr>
        <p:txBody>
          <a:bodyPr/>
          <a:lstStyle>
            <a:lvl1pPr>
              <a:defRPr/>
            </a:lvl1pPr>
          </a:lstStyle>
          <a:p>
            <a:endParaRPr lang="en-US" altLang="ja-JP"/>
          </a:p>
        </p:txBody>
      </p:sp>
      <p:sp>
        <p:nvSpPr>
          <p:cNvPr id="4" name="Rectangle 1094"/>
          <p:cNvSpPr>
            <a:spLocks noGrp="1" noChangeArrowheads="1"/>
          </p:cNvSpPr>
          <p:nvPr>
            <p:ph type="sldNum" sz="quarter" idx="12"/>
          </p:nvPr>
        </p:nvSpPr>
        <p:spPr>
          <a:ln/>
        </p:spPr>
        <p:txBody>
          <a:bodyPr/>
          <a:lstStyle>
            <a:lvl1pPr>
              <a:defRPr/>
            </a:lvl1pPr>
          </a:lstStyle>
          <a:p>
            <a:fld id="{0E080D7B-A2DB-457E-8496-AA53335F9297}" type="slidenum">
              <a:rPr lang="en-US" altLang="ja-JP"/>
              <a:pPr/>
              <a:t>‹#›</a:t>
            </a:fld>
            <a:endParaRPr lang="en-US" altLang="ja-JP"/>
          </a:p>
        </p:txBody>
      </p:sp>
    </p:spTree>
    <p:extLst>
      <p:ext uri="{BB962C8B-B14F-4D97-AF65-F5344CB8AC3E}">
        <p14:creationId xmlns:p14="http://schemas.microsoft.com/office/powerpoint/2010/main" val="13385755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453918B4-E34C-4410-BC1D-EC2C6613EAB2}" type="slidenum">
              <a:rPr lang="en-US" altLang="ja-JP"/>
              <a:pPr/>
              <a:t>‹#›</a:t>
            </a:fld>
            <a:endParaRPr lang="en-US" altLang="ja-JP"/>
          </a:p>
        </p:txBody>
      </p:sp>
    </p:spTree>
    <p:extLst>
      <p:ext uri="{BB962C8B-B14F-4D97-AF65-F5344CB8AC3E}">
        <p14:creationId xmlns:p14="http://schemas.microsoft.com/office/powerpoint/2010/main" val="11752309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endParaRPr lang="en-US" altLang="ja-JP"/>
          </a:p>
        </p:txBody>
      </p:sp>
      <p:sp>
        <p:nvSpPr>
          <p:cNvPr id="6" name="Rectangle 1093"/>
          <p:cNvSpPr>
            <a:spLocks noGrp="1" noChangeArrowheads="1"/>
          </p:cNvSpPr>
          <p:nvPr>
            <p:ph type="ftr" sz="quarter" idx="11"/>
          </p:nvPr>
        </p:nvSpPr>
        <p:spPr>
          <a:ln/>
        </p:spPr>
        <p:txBody>
          <a:bodyPr/>
          <a:lstStyle>
            <a:lvl1pPr>
              <a:defRPr/>
            </a:lvl1pPr>
          </a:lstStyle>
          <a:p>
            <a:endParaRPr lang="en-US" altLang="ja-JP"/>
          </a:p>
        </p:txBody>
      </p:sp>
      <p:sp>
        <p:nvSpPr>
          <p:cNvPr id="7" name="Rectangle 1094"/>
          <p:cNvSpPr>
            <a:spLocks noGrp="1" noChangeArrowheads="1"/>
          </p:cNvSpPr>
          <p:nvPr>
            <p:ph type="sldNum" sz="quarter" idx="12"/>
          </p:nvPr>
        </p:nvSpPr>
        <p:spPr>
          <a:ln/>
        </p:spPr>
        <p:txBody>
          <a:bodyPr/>
          <a:lstStyle>
            <a:lvl1pPr>
              <a:defRPr/>
            </a:lvl1pPr>
          </a:lstStyle>
          <a:p>
            <a:fld id="{88884DBC-3F93-440E-BCB6-00AFD5DF13AE}" type="slidenum">
              <a:rPr lang="en-US" altLang="ja-JP"/>
              <a:pPr/>
              <a:t>‹#›</a:t>
            </a:fld>
            <a:endParaRPr lang="en-US" altLang="ja-JP"/>
          </a:p>
        </p:txBody>
      </p:sp>
    </p:spTree>
    <p:extLst>
      <p:ext uri="{BB962C8B-B14F-4D97-AF65-F5344CB8AC3E}">
        <p14:creationId xmlns:p14="http://schemas.microsoft.com/office/powerpoint/2010/main" val="2370175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F4CD8D60-9D7F-4858-8BB1-1E5977E65664}" type="slidenum">
              <a:rPr lang="en-US" altLang="ja-JP"/>
              <a:pPr/>
              <a:t>‹#›</a:t>
            </a:fld>
            <a:endParaRPr lang="en-US" altLang="ja-JP"/>
          </a:p>
        </p:txBody>
      </p:sp>
    </p:spTree>
    <p:extLst>
      <p:ext uri="{BB962C8B-B14F-4D97-AF65-F5344CB8AC3E}">
        <p14:creationId xmlns:p14="http://schemas.microsoft.com/office/powerpoint/2010/main" val="22383293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endParaRPr lang="en-US" altLang="ja-JP"/>
          </a:p>
        </p:txBody>
      </p:sp>
      <p:sp>
        <p:nvSpPr>
          <p:cNvPr id="5" name="Rectangle 1093"/>
          <p:cNvSpPr>
            <a:spLocks noGrp="1" noChangeArrowheads="1"/>
          </p:cNvSpPr>
          <p:nvPr>
            <p:ph type="ftr" sz="quarter" idx="11"/>
          </p:nvPr>
        </p:nvSpPr>
        <p:spPr>
          <a:ln/>
        </p:spPr>
        <p:txBody>
          <a:bodyPr/>
          <a:lstStyle>
            <a:lvl1pPr>
              <a:defRPr/>
            </a:lvl1pPr>
          </a:lstStyle>
          <a:p>
            <a:endParaRPr lang="en-US" altLang="ja-JP"/>
          </a:p>
        </p:txBody>
      </p:sp>
      <p:sp>
        <p:nvSpPr>
          <p:cNvPr id="6" name="Rectangle 1094"/>
          <p:cNvSpPr>
            <a:spLocks noGrp="1" noChangeArrowheads="1"/>
          </p:cNvSpPr>
          <p:nvPr>
            <p:ph type="sldNum" sz="quarter" idx="12"/>
          </p:nvPr>
        </p:nvSpPr>
        <p:spPr>
          <a:ln/>
        </p:spPr>
        <p:txBody>
          <a:bodyPr/>
          <a:lstStyle>
            <a:lvl1pPr>
              <a:defRPr/>
            </a:lvl1pPr>
          </a:lstStyle>
          <a:p>
            <a:fld id="{C3B41042-94A6-49C3-B9BC-C56AC503A6EA}" type="slidenum">
              <a:rPr lang="en-US" altLang="ja-JP"/>
              <a:pPr/>
              <a:t>‹#›</a:t>
            </a:fld>
            <a:endParaRPr lang="en-US" altLang="ja-JP"/>
          </a:p>
        </p:txBody>
      </p:sp>
    </p:spTree>
    <p:extLst>
      <p:ext uri="{BB962C8B-B14F-4D97-AF65-F5344CB8AC3E}">
        <p14:creationId xmlns:p14="http://schemas.microsoft.com/office/powerpoint/2010/main" val="207591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5938B93A-72EE-FF4E-8569-AE72976AA7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28893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DAA9F377-1497-7D42-8355-6BCCABF86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74295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D4B377C-832F-5F40-8A9A-8C99791C5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54891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2F0ADE4-8574-3B4B-8CEA-9671AD223A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0407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4DD6BAC-0656-F642-9B08-C61AE25F8A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847742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C84122AE-C363-384B-877C-8325B64E4D68}"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6240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C03C932-4652-9944-B359-8E2C9E509B9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6384334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F6D681A-8C3B-AC42-BAC4-384398521BB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3804630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6227D265-BA97-9644-9D86-4CCF9390B889}"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45415622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9594FD75-2408-FF44-B88B-059C525A2EE1}"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81761937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76D38079-C5DC-8647-B1DF-9B7AA64B5F14}"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5909859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30891ECC-8BBB-0C4B-BDF3-6634B7ED4A13}"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82288688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24D7963E-E07B-D649-A0E4-0BB1B149C23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6356850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D76933A2-DB18-9347-97F0-26855D0A47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70789862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0EA3D0-783C-044D-B3FA-AFAB5476A76F}"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61727559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12FF103E-E992-DB4B-8CC3-7C5748D21DCE}"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650010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defTabSz="914400" fontAlgn="base">
              <a:spcBef>
                <a:spcPct val="0"/>
              </a:spcBef>
              <a:spcAft>
                <a:spcPct val="0"/>
              </a:spcAft>
              <a:defRPr/>
            </a:pPr>
            <a:endParaRPr lang="en-US" sz="2400">
              <a:solidFill>
                <a:srgbClr val="EAEAEA"/>
              </a:solidFill>
              <a:latin typeface="Times New Roman" charset="0"/>
            </a:endParaRPr>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914400" fontAlgn="base">
              <a:spcBef>
                <a:spcPct val="0"/>
              </a:spcBef>
              <a:spcAft>
                <a:spcPct val="0"/>
              </a:spcAft>
              <a:defRPr/>
            </a:pPr>
            <a:fld id="{0C81A7DD-4AF3-5042-96E3-5E066D5687FD}" type="slidenum">
              <a:rPr lang="en-US" sz="2400">
                <a:solidFill>
                  <a:srgbClr val="EAEAEA"/>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sz="2400">
              <a:solidFill>
                <a:srgbClr val="EAEAEA"/>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2281182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5583910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82224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401260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09004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106059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3941476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3063231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778993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7978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59929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7357984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921193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40544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99673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321165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62131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01225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2700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12036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818487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426019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756949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3716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44AC41E-FE64-1440-9CE2-D44AA0609C6E}" type="slidenum">
              <a:rPr lang="en-US"/>
              <a:pPr>
                <a:defRPr/>
              </a:pPr>
              <a:t>‹#›</a:t>
            </a:fld>
            <a:endParaRPr lang="en-US"/>
          </a:p>
        </p:txBody>
      </p:sp>
    </p:spTree>
    <p:extLst>
      <p:ext uri="{BB962C8B-B14F-4D97-AF65-F5344CB8AC3E}">
        <p14:creationId xmlns:p14="http://schemas.microsoft.com/office/powerpoint/2010/main" val="25054781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86DD2DA-AF34-DD48-B603-003E491A1348}" type="slidenum">
              <a:rPr lang="en-US"/>
              <a:pPr>
                <a:defRPr/>
              </a:pPr>
              <a:t>‹#›</a:t>
            </a:fld>
            <a:endParaRPr lang="en-US"/>
          </a:p>
        </p:txBody>
      </p:sp>
    </p:spTree>
    <p:extLst>
      <p:ext uri="{BB962C8B-B14F-4D97-AF65-F5344CB8AC3E}">
        <p14:creationId xmlns:p14="http://schemas.microsoft.com/office/powerpoint/2010/main" val="40546303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967650-1D02-634C-9BAF-8E24EC305A70}" type="slidenum">
              <a:rPr lang="en-US"/>
              <a:pPr>
                <a:defRPr/>
              </a:pPr>
              <a:t>‹#›</a:t>
            </a:fld>
            <a:endParaRPr lang="en-US"/>
          </a:p>
        </p:txBody>
      </p:sp>
    </p:spTree>
    <p:extLst>
      <p:ext uri="{BB962C8B-B14F-4D97-AF65-F5344CB8AC3E}">
        <p14:creationId xmlns:p14="http://schemas.microsoft.com/office/powerpoint/2010/main" val="27245022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85A1A438-21B8-F549-A9D5-B525664F8E9D}" type="slidenum">
              <a:rPr lang="en-US"/>
              <a:pPr>
                <a:defRPr/>
              </a:pPr>
              <a:t>‹#›</a:t>
            </a:fld>
            <a:endParaRPr lang="en-US"/>
          </a:p>
        </p:txBody>
      </p:sp>
    </p:spTree>
    <p:extLst>
      <p:ext uri="{BB962C8B-B14F-4D97-AF65-F5344CB8AC3E}">
        <p14:creationId xmlns:p14="http://schemas.microsoft.com/office/powerpoint/2010/main" val="106434542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B88A03C-B0F7-1A44-B143-9E0ABC9E0E6A}" type="slidenum">
              <a:rPr lang="en-US"/>
              <a:pPr>
                <a:defRPr/>
              </a:pPr>
              <a:t>‹#›</a:t>
            </a:fld>
            <a:endParaRPr lang="en-US"/>
          </a:p>
        </p:txBody>
      </p:sp>
    </p:spTree>
    <p:extLst>
      <p:ext uri="{BB962C8B-B14F-4D97-AF65-F5344CB8AC3E}">
        <p14:creationId xmlns:p14="http://schemas.microsoft.com/office/powerpoint/2010/main" val="3722322885"/>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B19E116-267D-5B49-9F08-AE743EC475BC}" type="slidenum">
              <a:rPr lang="en-US"/>
              <a:pPr>
                <a:defRPr/>
              </a:pPr>
              <a:t>‹#›</a:t>
            </a:fld>
            <a:endParaRPr lang="en-US"/>
          </a:p>
        </p:txBody>
      </p:sp>
    </p:spTree>
    <p:extLst>
      <p:ext uri="{BB962C8B-B14F-4D97-AF65-F5344CB8AC3E}">
        <p14:creationId xmlns:p14="http://schemas.microsoft.com/office/powerpoint/2010/main" val="171643099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080753F-2844-5D49-94D6-E410B778802A}" type="slidenum">
              <a:rPr lang="en-US"/>
              <a:pPr>
                <a:defRPr/>
              </a:pPr>
              <a:t>‹#›</a:t>
            </a:fld>
            <a:endParaRPr lang="en-US"/>
          </a:p>
        </p:txBody>
      </p:sp>
    </p:spTree>
    <p:extLst>
      <p:ext uri="{BB962C8B-B14F-4D97-AF65-F5344CB8AC3E}">
        <p14:creationId xmlns:p14="http://schemas.microsoft.com/office/powerpoint/2010/main" val="161820390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7C1919-0DB2-654B-AAAB-22B645C69670}" type="slidenum">
              <a:rPr lang="en-US"/>
              <a:pPr>
                <a:defRPr/>
              </a:pPr>
              <a:t>‹#›</a:t>
            </a:fld>
            <a:endParaRPr lang="en-US"/>
          </a:p>
        </p:txBody>
      </p:sp>
    </p:spTree>
    <p:extLst>
      <p:ext uri="{BB962C8B-B14F-4D97-AF65-F5344CB8AC3E}">
        <p14:creationId xmlns:p14="http://schemas.microsoft.com/office/powerpoint/2010/main" val="173313367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E49864-4878-9A44-8537-39E93E2C9AA2}" type="slidenum">
              <a:rPr lang="en-US"/>
              <a:pPr>
                <a:defRPr/>
              </a:pPr>
              <a:t>‹#›</a:t>
            </a:fld>
            <a:endParaRPr lang="en-US"/>
          </a:p>
        </p:txBody>
      </p:sp>
    </p:spTree>
    <p:extLst>
      <p:ext uri="{BB962C8B-B14F-4D97-AF65-F5344CB8AC3E}">
        <p14:creationId xmlns:p14="http://schemas.microsoft.com/office/powerpoint/2010/main" val="144014610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892C306-FC5D-4A4D-9B22-AAB72EB7F9F8}" type="slidenum">
              <a:rPr lang="en-US"/>
              <a:pPr>
                <a:defRPr/>
              </a:pPr>
              <a:t>‹#›</a:t>
            </a:fld>
            <a:endParaRPr lang="en-US"/>
          </a:p>
        </p:txBody>
      </p:sp>
    </p:spTree>
    <p:extLst>
      <p:ext uri="{BB962C8B-B14F-4D97-AF65-F5344CB8AC3E}">
        <p14:creationId xmlns:p14="http://schemas.microsoft.com/office/powerpoint/2010/main" val="400198273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1283283-48D1-364B-99D9-8ED59A43FB21}" type="slidenum">
              <a:rPr lang="en-US"/>
              <a:pPr>
                <a:defRPr/>
              </a:pPr>
              <a:t>‹#›</a:t>
            </a:fld>
            <a:endParaRPr lang="en-US"/>
          </a:p>
        </p:txBody>
      </p:sp>
    </p:spTree>
    <p:extLst>
      <p:ext uri="{BB962C8B-B14F-4D97-AF65-F5344CB8AC3E}">
        <p14:creationId xmlns:p14="http://schemas.microsoft.com/office/powerpoint/2010/main" val="170325019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87043"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6821E2B-8DF4-6847-A6C2-C4785D5CEA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121047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E7FBA8AE-6123-7847-9276-5A7B4303EC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7896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DEA31039-FBF6-6948-BC18-82823409C4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8928957"/>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A0B4340F-DA22-1942-AB92-4BDF58EB19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672605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9" name="Rectangle 6"/>
          <p:cNvSpPr>
            <a:spLocks noGrp="1" noChangeArrowheads="1"/>
          </p:cNvSpPr>
          <p:nvPr>
            <p:ph type="sldNum" sz="quarter" idx="12"/>
          </p:nvPr>
        </p:nvSpPr>
        <p:spPr/>
        <p:txBody>
          <a:bodyPr/>
          <a:lstStyle>
            <a:lvl1pPr>
              <a:defRPr/>
            </a:lvl1pPr>
          </a:lstStyle>
          <a:p>
            <a:pPr>
              <a:defRPr/>
            </a:pPr>
            <a:fld id="{DE407041-5377-1D44-BC09-C63D1EADE0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453417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6"/>
          <p:cNvSpPr>
            <a:spLocks noGrp="1" noChangeArrowheads="1"/>
          </p:cNvSpPr>
          <p:nvPr>
            <p:ph type="sldNum" sz="quarter" idx="12"/>
          </p:nvPr>
        </p:nvSpPr>
        <p:spPr/>
        <p:txBody>
          <a:bodyPr/>
          <a:lstStyle>
            <a:lvl1pPr>
              <a:defRPr/>
            </a:lvl1pPr>
          </a:lstStyle>
          <a:p>
            <a:pPr>
              <a:defRPr/>
            </a:pPr>
            <a:fld id="{997E1BCD-4AF2-CB43-955B-3E3E5D5947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051655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4" name="Rectangle 6"/>
          <p:cNvSpPr>
            <a:spLocks noGrp="1" noChangeArrowheads="1"/>
          </p:cNvSpPr>
          <p:nvPr>
            <p:ph type="sldNum" sz="quarter" idx="12"/>
          </p:nvPr>
        </p:nvSpPr>
        <p:spPr/>
        <p:txBody>
          <a:bodyPr/>
          <a:lstStyle>
            <a:lvl1pPr>
              <a:defRPr/>
            </a:lvl1pPr>
          </a:lstStyle>
          <a:p>
            <a:pPr>
              <a:defRPr/>
            </a:pPr>
            <a:fld id="{0DD95B23-7F66-C947-BBFF-7CE4BBB65C3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437061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E460E841-3526-2642-98A1-4F6162202DA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875505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7" name="Rectangle 6"/>
          <p:cNvSpPr>
            <a:spLocks noGrp="1" noChangeArrowheads="1"/>
          </p:cNvSpPr>
          <p:nvPr>
            <p:ph type="sldNum" sz="quarter" idx="12"/>
          </p:nvPr>
        </p:nvSpPr>
        <p:spPr/>
        <p:txBody>
          <a:bodyPr/>
          <a:lstStyle>
            <a:lvl1pPr>
              <a:defRPr/>
            </a:lvl1pPr>
          </a:lstStyle>
          <a:p>
            <a:pPr>
              <a:defRPr/>
            </a:pPr>
            <a:fld id="{BCC5AAA2-5954-EA41-BF37-F423650011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441546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6C6BF820-E23F-3744-A908-028D4586F4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975634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FFFFFF"/>
              </a:solidFill>
              <a:ea typeface="ヒラギノ角ゴ Pro W3"/>
              <a:cs typeface="ヒラギノ角ゴ Pro W3"/>
            </a:endParaRPr>
          </a:p>
        </p:txBody>
      </p:sp>
      <p:sp>
        <p:nvSpPr>
          <p:cNvPr id="6" name="Rectangle 6"/>
          <p:cNvSpPr>
            <a:spLocks noGrp="1" noChangeArrowheads="1"/>
          </p:cNvSpPr>
          <p:nvPr>
            <p:ph type="sldNum" sz="quarter" idx="12"/>
          </p:nvPr>
        </p:nvSpPr>
        <p:spPr/>
        <p:txBody>
          <a:bodyPr/>
          <a:lstStyle>
            <a:lvl1pPr>
              <a:defRPr/>
            </a:lvl1pPr>
          </a:lstStyle>
          <a:p>
            <a:pPr>
              <a:defRPr/>
            </a:pPr>
            <a:fld id="{87581735-21FB-6540-91FE-8C58FCDBF5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066210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40BCAD56-043C-6D4F-93FA-53D70228D6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071591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5E26CAA6-44CF-1E48-9FA1-78D1FC3525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877491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DB4DD4A2-A432-7B4A-8FBD-A98B9C1705A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347077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p:txBody>
          <a:bodyPr/>
          <a:lstStyle>
            <a:lvl1pPr>
              <a:defRPr/>
            </a:lvl1pPr>
          </a:lstStyle>
          <a:p>
            <a:pPr>
              <a:defRPr/>
            </a:pPr>
            <a:fld id="{7EE8D437-623E-E548-931D-D811B67A0A3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124140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p:txBody>
          <a:bodyPr/>
          <a:lstStyle>
            <a:lvl1pPr>
              <a:defRPr/>
            </a:lvl1pPr>
          </a:lstStyle>
          <a:p>
            <a:pPr>
              <a:defRPr/>
            </a:pPr>
            <a:fld id="{C558530A-99CB-B542-B4BF-E39F76458A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1054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p:txBody>
          <a:bodyPr/>
          <a:lstStyle>
            <a:lvl1pPr>
              <a:defRPr/>
            </a:lvl1pPr>
          </a:lstStyle>
          <a:p>
            <a:pPr>
              <a:defRPr/>
            </a:pPr>
            <a:fld id="{EFFCFDAF-0FDB-8B48-9941-29E36DB0B8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871685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29F798CC-6208-244A-A607-0EAB4D248A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369372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p:txBody>
          <a:bodyPr/>
          <a:lstStyle>
            <a:lvl1pPr>
              <a:defRPr/>
            </a:lvl1pPr>
          </a:lstStyle>
          <a:p>
            <a:pPr>
              <a:defRPr/>
            </a:pPr>
            <a:fld id="{465FDF55-ACE9-FE4C-9AB2-A9FB66D3B0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43084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9A7884D5-8C33-CB48-BC1B-9F451D6167F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341230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p:txBody>
          <a:bodyPr/>
          <a:lstStyle>
            <a:lvl1pPr>
              <a:defRPr/>
            </a:lvl1pPr>
          </a:lstStyle>
          <a:p>
            <a:pPr>
              <a:defRPr/>
            </a:pPr>
            <a:fld id="{A4D76331-06B8-9B45-92B9-4FF2EED6E6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472653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3403"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43404"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038"/>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039"/>
          <p:cNvSpPr>
            <a:spLocks noGrp="1" noChangeArrowheads="1"/>
          </p:cNvSpPr>
          <p:nvPr>
            <p:ph type="sldNum" sz="quarter" idx="12"/>
          </p:nvPr>
        </p:nvSpPr>
        <p:spPr>
          <a:xfrm>
            <a:off x="6553200" y="6254750"/>
            <a:ext cx="2133600" cy="476250"/>
          </a:xfrm>
        </p:spPr>
        <p:txBody>
          <a:bodyPr/>
          <a:lstStyle>
            <a:lvl1pPr>
              <a:defRPr/>
            </a:lvl1pPr>
          </a:lstStyle>
          <a:p>
            <a:pPr>
              <a:defRPr/>
            </a:pPr>
            <a:fld id="{90B15E95-CE0B-7641-BCC7-3C1CF5C0C8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329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B8599FE-D763-604D-BF46-2CC40AA88414}"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36875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3E3AB699-5F8A-1645-82C4-965B4DA54D19}" type="slidenum">
              <a:rPr lang="en-US">
                <a:solidFill>
                  <a:srgbClr val="FFFFFF"/>
                </a:solidFill>
              </a:rPr>
              <a:pPr>
                <a:defRPr/>
              </a:pPr>
              <a:t>‹#›</a:t>
            </a:fld>
            <a:endParaRPr lang="en-US">
              <a:solidFill>
                <a:srgbClr val="FFFFFF"/>
              </a:solidFill>
            </a:endParaRPr>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125669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791C9CCF-9AA1-8A4F-A0B9-01C0F455707E}"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20020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88FB2CF5-5D8C-004B-8817-2315FB12ABD5}" type="slidenum">
              <a:rPr lang="en-US">
                <a:solidFill>
                  <a:srgbClr val="FFFFFF"/>
                </a:solidFill>
              </a:rPr>
              <a:pPr>
                <a:defRPr/>
              </a:pPr>
              <a:t>‹#›</a:t>
            </a:fld>
            <a:endParaRPr lang="en-US">
              <a:solidFill>
                <a:srgbClr val="FFFFFF"/>
              </a:solidFill>
            </a:endParaRPr>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60632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865194AF-EE53-AA4C-8D50-E15C8F5A0F31}" type="slidenum">
              <a:rPr lang="en-US">
                <a:solidFill>
                  <a:srgbClr val="FFFFFF"/>
                </a:solidFill>
              </a:rPr>
              <a:pPr>
                <a:defRPr/>
              </a:pPr>
              <a:t>‹#›</a:t>
            </a:fld>
            <a:endParaRPr lang="en-US">
              <a:solidFill>
                <a:srgbClr val="FFFFFF"/>
              </a:solidFill>
            </a:endParaRPr>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7611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37E1D05B-D0FF-224D-A7EB-252479B73015}" type="slidenum">
              <a:rPr lang="en-US">
                <a:solidFill>
                  <a:srgbClr val="FFFFFF"/>
                </a:solidFill>
              </a:rPr>
              <a:pPr>
                <a:defRPr/>
              </a:pPr>
              <a:t>‹#›</a:t>
            </a:fld>
            <a:endParaRPr lang="en-US">
              <a:solidFill>
                <a:srgbClr val="FFFFFF"/>
              </a:solidFill>
            </a:endParaRPr>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34645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9699A8A0-5E04-E844-A272-2BAEF4BC281C}" type="slidenum">
              <a:rPr lang="en-US">
                <a:solidFill>
                  <a:srgbClr val="FFFFFF"/>
                </a:solidFill>
              </a:rPr>
              <a:pPr>
                <a:defRPr/>
              </a:pPr>
              <a:t>‹#›</a:t>
            </a:fld>
            <a:endParaRPr lang="en-US">
              <a:solidFill>
                <a:srgbClr val="FFFFFF"/>
              </a:solidFill>
            </a:endParaRPr>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15605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5.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7.pn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image" Target="../media/image8.jpeg"/><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9.emf"/><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3.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image" Target="../media/image2.pn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8.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045467238"/>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EE65F3BD-2025-CF4D-9022-D1CF420A00F0}" type="slidenum">
              <a:rPr lang="en-US" sz="1400">
                <a:solidFill>
                  <a:srgbClr val="FFFFFF"/>
                </a:solidFill>
                <a:ea typeface="ＭＳ Ｐゴシック" charset="0"/>
              </a:rPr>
              <a:pPr algn="r" defTabSz="914400" eaLnBrk="0" fontAlgn="base" hangingPunct="0">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1091907424"/>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73956578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solidFill>
                  <a:schemeClr val="tx1"/>
                </a:solidFill>
                <a:latin typeface="Arial" pitchFamily="-111" charset="0"/>
                <a:ea typeface="Times New Roman" pitchFamily="-111" charset="0"/>
                <a:cs typeface="Times New Roman" pitchFamily="-111" charset="0"/>
              </a:defRPr>
            </a:lvl1pPr>
          </a:lstStyle>
          <a:p>
            <a:pPr defTabSz="914400" eaLnBrk="0" fontAlgn="base" hangingPunct="0">
              <a:spcBef>
                <a:spcPct val="0"/>
              </a:spcBef>
              <a:spcAft>
                <a:spcPct val="0"/>
              </a:spcAft>
              <a:defRPr/>
            </a:pPr>
            <a:endParaRPr lang="en-US" sz="1400">
              <a:solidFill>
                <a:srgbClr val="FFFFFF"/>
              </a:solidFill>
            </a:endParaRPr>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solidFill>
                  <a:schemeClr val="tx1"/>
                </a:solidFill>
                <a:latin typeface="Arial" charset="0"/>
                <a:cs typeface="Times New Roman" charset="0"/>
              </a:defRPr>
            </a:lvl1pPr>
          </a:lstStyle>
          <a:p>
            <a:pPr algn="r" defTabSz="914400" eaLnBrk="0" fontAlgn="base" hangingPunct="0">
              <a:spcBef>
                <a:spcPct val="0"/>
              </a:spcBef>
              <a:spcAft>
                <a:spcPct val="0"/>
              </a:spcAft>
              <a:defRPr/>
            </a:pPr>
            <a:fld id="{EB34BEC7-1D4D-9A40-AC40-87224257A5D3}" type="slidenum">
              <a:rPr lang="en-US" sz="1400">
                <a:solidFill>
                  <a:srgbClr val="FFFFFF"/>
                </a:solidFill>
                <a:ea typeface="ＭＳ Ｐゴシック" charset="0"/>
              </a:rPr>
              <a:pPr algn="r" defTabSz="914400" eaLnBrk="0" fontAlgn="base" hangingPunct="0">
                <a:spcBef>
                  <a:spcPct val="0"/>
                </a:spcBef>
                <a:spcAft>
                  <a:spcPct val="0"/>
                </a:spcAft>
                <a:defRPr/>
              </a:pPr>
              <a:t>‹#›</a:t>
            </a:fld>
            <a:endParaRPr lang="en-US" sz="1400">
              <a:solidFill>
                <a:srgbClr val="FFFFFF"/>
              </a:solidFill>
              <a:ea typeface="ＭＳ Ｐゴシック" charset="0"/>
            </a:endParaRPr>
          </a:p>
        </p:txBody>
      </p:sp>
    </p:spTree>
    <p:extLst>
      <p:ext uri="{BB962C8B-B14F-4D97-AF65-F5344CB8AC3E}">
        <p14:creationId xmlns:p14="http://schemas.microsoft.com/office/powerpoint/2010/main" val="2579322443"/>
      </p:ext>
    </p:extLst>
  </p:cSld>
  <p:clrMap bg1="dk2" tx1="lt1" bg2="dk1" tx2="lt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914"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5"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6"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7"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918"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38919"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21"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defTabSz="914400" eaLnBrk="0" fontAlgn="base" hangingPunct="0">
              <a:spcAft>
                <a:spcPct val="0"/>
              </a:spcAft>
              <a:defRPr/>
            </a:pPr>
            <a:endParaRPr lang="en-US" sz="1400">
              <a:solidFill>
                <a:srgbClr val="003300"/>
              </a:solidFill>
            </a:endParaRPr>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defTabSz="914400" eaLnBrk="0" fontAlgn="base" hangingPunct="0">
              <a:spcAft>
                <a:spcPct val="0"/>
              </a:spcAft>
              <a:defRPr/>
            </a:pPr>
            <a:fld id="{43787916-2A3C-1E49-8E82-78376173B2FE}" type="slidenum">
              <a:rPr lang="en-US" sz="1400">
                <a:solidFill>
                  <a:srgbClr val="003300"/>
                </a:solidFill>
                <a:ea typeface="ＭＳ Ｐゴシック" charset="0"/>
              </a:rPr>
              <a:pPr algn="r" defTabSz="914400" eaLnBrk="0" fontAlgn="base" hangingPunct="0">
                <a:spcAft>
                  <a:spcPct val="0"/>
                </a:spcAft>
                <a:defRPr/>
              </a:pPr>
              <a:t>‹#›</a:t>
            </a:fld>
            <a:endParaRPr lang="en-US" sz="1400">
              <a:solidFill>
                <a:srgbClr val="003300"/>
              </a:solidFill>
              <a:ea typeface="ＭＳ Ｐゴシック" charset="0"/>
            </a:endParaRPr>
          </a:p>
        </p:txBody>
      </p:sp>
    </p:spTree>
    <p:extLst>
      <p:ext uri="{BB962C8B-B14F-4D97-AF65-F5344CB8AC3E}">
        <p14:creationId xmlns:p14="http://schemas.microsoft.com/office/powerpoint/2010/main" val="316802432"/>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defTabSz="914400" fontAlgn="base">
              <a:spcBef>
                <a:spcPct val="0"/>
              </a:spcBef>
              <a:spcAft>
                <a:spcPct val="0"/>
              </a:spcAft>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Tahoma" charset="0"/>
                <a:ea typeface="MS PGothic" charset="0"/>
                <a:cs typeface="MS PGothic" charset="0"/>
              </a:defRPr>
            </a:lvl1pPr>
          </a:lstStyle>
          <a:p>
            <a:pPr defTabSz="914400" fontAlgn="base">
              <a:spcBef>
                <a:spcPct val="0"/>
              </a:spcBef>
              <a:spcAft>
                <a:spcPct val="0"/>
              </a:spcAft>
              <a:defRPr/>
            </a:pPr>
            <a:fld id="{EEED4791-0736-394E-BFF9-705FC5E23218}" type="slidenum">
              <a:rPr lang="zh-CN" altLang="en-US"/>
              <a:pPr defTabSz="914400" fontAlgn="base">
                <a:spcBef>
                  <a:spcPct val="0"/>
                </a:spcBef>
                <a:spcAft>
                  <a:spcPct val="0"/>
                </a:spcAft>
                <a:defRPr/>
              </a:pPr>
              <a:t>‹#›</a:t>
            </a:fld>
            <a:endParaRPr lang="en-US" altLang="zh-CN"/>
          </a:p>
        </p:txBody>
      </p:sp>
    </p:spTree>
    <p:extLst>
      <p:ext uri="{BB962C8B-B14F-4D97-AF65-F5344CB8AC3E}">
        <p14:creationId xmlns:p14="http://schemas.microsoft.com/office/powerpoint/2010/main" val="2694135136"/>
      </p:ext>
    </p:extLst>
  </p:cSld>
  <p:clrMap bg1="dk2" tx1="lt1" bg2="dk1"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A31E5F00-BB11-4A42-9D56-5146592E238E}" type="slidenum">
              <a:rPr lang="zh-CN" altLang="en-US">
                <a:solidFill>
                  <a:srgbClr val="000000"/>
                </a:solidFill>
                <a:latin typeface="Times New Roman" charset="0"/>
              </a:rPr>
              <a:pPr defTabSz="914400" fontAlgn="base">
                <a:spcBef>
                  <a:spcPct val="0"/>
                </a:spcBef>
                <a:spcAft>
                  <a:spcPct val="0"/>
                </a:spcAft>
                <a:defRPr/>
              </a:pPr>
              <a:t>‹#›</a:t>
            </a:fld>
            <a:endParaRPr lang="en-US" altLang="zh-CN">
              <a:solidFill>
                <a:srgbClr val="000000"/>
              </a:solidFill>
              <a:latin typeface="Times New Roman" charset="0"/>
            </a:endParaRPr>
          </a:p>
        </p:txBody>
      </p:sp>
    </p:spTree>
    <p:extLst>
      <p:ext uri="{BB962C8B-B14F-4D97-AF65-F5344CB8AC3E}">
        <p14:creationId xmlns:p14="http://schemas.microsoft.com/office/powerpoint/2010/main" val="366079722"/>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1026"/>
          <p:cNvGrpSpPr>
            <a:grpSpLocks/>
          </p:cNvGrpSpPr>
          <p:nvPr/>
        </p:nvGrpSpPr>
        <p:grpSpPr bwMode="auto">
          <a:xfrm>
            <a:off x="0" y="2286000"/>
            <a:ext cx="9144000" cy="3581400"/>
            <a:chOff x="0" y="1968"/>
            <a:chExt cx="5760" cy="2256"/>
          </a:xfrm>
        </p:grpSpPr>
        <p:sp>
          <p:nvSpPr>
            <p:cNvPr id="10138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8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39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0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1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2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3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sp>
          <p:nvSpPr>
            <p:cNvPr id="10144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ea typeface="Osaka" charset="-128"/>
              </a:endParaRPr>
            </a:p>
          </p:txBody>
        </p:sp>
      </p:grpSp>
      <p:sp>
        <p:nvSpPr>
          <p:cNvPr id="10137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138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9748"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charset="0"/>
                <a:ea typeface="Osaka" charset="-128"/>
              </a:defRPr>
            </a:lvl1pPr>
          </a:lstStyle>
          <a:p>
            <a:endParaRPr lang="en-US" altLang="ja-JP"/>
          </a:p>
        </p:txBody>
      </p:sp>
      <p:sp>
        <p:nvSpPr>
          <p:cNvPr id="199749"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endParaRPr lang="en-US" altLang="ja-JP"/>
          </a:p>
        </p:txBody>
      </p:sp>
      <p:sp>
        <p:nvSpPr>
          <p:cNvPr id="199750"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128"/>
              </a:defRPr>
            </a:lvl1pPr>
          </a:lstStyle>
          <a:p>
            <a:fld id="{BBD4B3A7-B696-4D1F-A056-F00FD799D760}" type="slidenum">
              <a:rPr lang="en-US" altLang="ja-JP"/>
              <a:pPr/>
              <a:t>‹#›</a:t>
            </a:fld>
            <a:endParaRPr lang="en-US" altLang="ja-JP"/>
          </a:p>
        </p:txBody>
      </p:sp>
      <p:pic>
        <p:nvPicPr>
          <p:cNvPr id="101384" name="Picture 109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332894"/>
      </p:ext>
    </p:extLst>
  </p:cSld>
  <p:clrMap bg1="dk2" tx1="lt1" bg2="dk1" tx2="lt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pitchFamily="2" charset="2"/>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pitchFamily="2" charset="2"/>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pitchFamily="2" charset="2"/>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pitchFamily="2" charset="2"/>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pitchFamily="2" charset="2"/>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46E036EF-5242-5241-AB42-97179E1AF200}" type="slidenum">
              <a:rPr lang="en-US">
                <a:solidFill>
                  <a:srgbClr val="000000"/>
                </a:solidFill>
                <a:ea typeface="ＭＳ Ｐゴシック" charset="-128"/>
                <a:cs typeface="ＭＳ Ｐゴシック" charset="-128"/>
              </a:rPr>
              <a:pPr defTabSz="914400" fontAlgn="base">
                <a:spcBef>
                  <a:spcPct val="0"/>
                </a:spcBef>
                <a:spcAft>
                  <a:spcPct val="0"/>
                </a:spcAft>
                <a:defRPr/>
              </a:pPr>
              <a:t>‹#›</a:t>
            </a:fld>
            <a:endParaRPr lang="en-US">
              <a:solidFill>
                <a:srgbClr val="000000"/>
              </a:solidFill>
              <a:ea typeface="ＭＳ Ｐゴシック" charset="-128"/>
              <a:cs typeface="ＭＳ Ｐゴシック" charset="-128"/>
            </a:endParaRPr>
          </a:p>
        </p:txBody>
      </p:sp>
    </p:spTree>
    <p:extLst>
      <p:ext uri="{BB962C8B-B14F-4D97-AF65-F5344CB8AC3E}">
        <p14:creationId xmlns:p14="http://schemas.microsoft.com/office/powerpoint/2010/main" val="13177174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EAEAEA"/>
                  </a:solidFill>
                  <a:latin typeface="Times New Roman" charset="0"/>
                  <a:ea typeface="ＭＳ Ｐゴシック" charset="-128"/>
                  <a:cs typeface="ＭＳ Ｐゴシック" charset="-128"/>
                </a:endParaRPr>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2642402"/>
      </p:ext>
    </p:extLst>
  </p:cSld>
  <p:clrMap bg1="dk2" tx1="lt1" bg2="dk1"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defTabSz="914400" fontAlgn="base">
              <a:spcBef>
                <a:spcPct val="0"/>
              </a:spcBef>
              <a:spcAft>
                <a:spcPct val="0"/>
              </a:spcAft>
              <a:defRPr/>
            </a:pPr>
            <a:fld id="{47DF06A9-EE5A-C047-BD49-2AE2CA72F13A}"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033375164"/>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defTabSz="914400" fontAlgn="base">
              <a:spcBef>
                <a:spcPct val="0"/>
              </a:spcBef>
              <a:spcAft>
                <a:spcPct val="0"/>
              </a:spcAft>
              <a:defRPr/>
            </a:pPr>
            <a:fld id="{97F85D4B-202C-EE4D-B659-415DC71EC101}"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4239405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fld id="{8EC6460A-C5DC-1343-893F-0646293802DB}"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4074308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1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rebuchet MS" pitchFamily="-112" charset="0"/>
                <a:ea typeface="+mn-ea"/>
                <a:cs typeface="+mn-cs"/>
              </a:defRPr>
            </a:lvl1pPr>
          </a:lstStyle>
          <a:p>
            <a:pPr defTabSz="914400" fontAlgn="base">
              <a:spcBef>
                <a:spcPct val="0"/>
              </a:spcBef>
              <a:spcAft>
                <a:spcPct val="0"/>
              </a:spcAft>
              <a:defRPr/>
            </a:pPr>
            <a:endParaRPr lang="en-US">
              <a:solidFill>
                <a:srgbClr val="FFFFFF"/>
              </a:solidFill>
              <a:ea typeface="ヒラギノ角ゴ Pro W3"/>
              <a:cs typeface="ヒラギノ角ゴ Pro W3"/>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rebuchet MS" pitchFamily="-112" charset="0"/>
                <a:ea typeface="+mn-ea"/>
                <a:cs typeface="+mn-cs"/>
              </a:defRPr>
            </a:lvl1pPr>
          </a:lstStyle>
          <a:p>
            <a:pPr defTabSz="914400" fontAlgn="base">
              <a:spcBef>
                <a:spcPct val="0"/>
              </a:spcBef>
              <a:spcAft>
                <a:spcPct val="0"/>
              </a:spcAft>
              <a:defRPr/>
            </a:pPr>
            <a:endParaRPr lang="en-US">
              <a:solidFill>
                <a:srgbClr val="FFFFFF"/>
              </a:solidFill>
              <a:ea typeface="ヒラギノ角ゴ Pro W3"/>
              <a:cs typeface="ヒラギノ角ゴ Pro W3"/>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ヒラギノ角ゴ Pro W3" charset="-128"/>
                <a:cs typeface="ヒラギノ角ゴ Pro W3" charset="-128"/>
              </a:defRPr>
            </a:lvl1pPr>
          </a:lstStyle>
          <a:p>
            <a:pPr defTabSz="914400" fontAlgn="base">
              <a:spcBef>
                <a:spcPct val="0"/>
              </a:spcBef>
              <a:spcAft>
                <a:spcPct val="0"/>
              </a:spcAft>
              <a:defRPr/>
            </a:pPr>
            <a:fld id="{99AFBCBD-F35F-7045-82F4-6406B9474C8E}" type="slidenum">
              <a:rPr lang="en-US">
                <a:solidFill>
                  <a:srgbClr val="FFFFFF"/>
                </a:solidFill>
              </a:rPr>
              <a:pPr defTabSz="914400"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2472960479"/>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4000" cy="6856413"/>
            <a:chOff x="0" y="0"/>
            <a:chExt cx="5760" cy="4319"/>
          </a:xfrm>
        </p:grpSpPr>
        <p:sp>
          <p:nvSpPr>
            <p:cNvPr id="5416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1" name="Freeform 6"/>
            <p:cNvSpPr>
              <a:spLocks/>
            </p:cNvSpPr>
            <p:nvPr/>
          </p:nvSpPr>
          <p:spPr bwMode="hidden">
            <a:xfrm>
              <a:off x="4038" y="3577"/>
              <a:ext cx="1720" cy="65"/>
            </a:xfrm>
            <a:custGeom>
              <a:avLst/>
              <a:gdLst>
                <a:gd name="T0" fmla="*/ 1692 w 1722"/>
                <a:gd name="T1" fmla="*/ 51 h 66"/>
                <a:gd name="T2" fmla="*/ 1692 w 1722"/>
                <a:gd name="T3" fmla="*/ 45 h 66"/>
                <a:gd name="T4" fmla="*/ 0 w 1722"/>
                <a:gd name="T5" fmla="*/ 0 h 66"/>
                <a:gd name="T6" fmla="*/ 0 w 1722"/>
                <a:gd name="T7" fmla="*/ 33 h 66"/>
                <a:gd name="T8" fmla="*/ 1692 w 1722"/>
                <a:gd name="T9" fmla="*/ 51 h 66"/>
                <a:gd name="T10" fmla="*/ 1692 w 1722"/>
                <a:gd name="T11" fmla="*/ 5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3" name="Freeform 8"/>
            <p:cNvSpPr>
              <a:spLocks/>
            </p:cNvSpPr>
            <p:nvPr/>
          </p:nvSpPr>
          <p:spPr bwMode="hidden">
            <a:xfrm>
              <a:off x="4784" y="3702"/>
              <a:ext cx="974" cy="101"/>
            </a:xfrm>
            <a:custGeom>
              <a:avLst/>
              <a:gdLst>
                <a:gd name="T0" fmla="*/ 960 w 975"/>
                <a:gd name="T1" fmla="*/ 48 h 101"/>
                <a:gd name="T2" fmla="*/ 960 w 975"/>
                <a:gd name="T3" fmla="*/ 0 h 101"/>
                <a:gd name="T4" fmla="*/ 0 w 975"/>
                <a:gd name="T5" fmla="*/ 24 h 101"/>
                <a:gd name="T6" fmla="*/ 0 w 975"/>
                <a:gd name="T7" fmla="*/ 101 h 101"/>
                <a:gd name="T8" fmla="*/ 960 w 975"/>
                <a:gd name="T9" fmla="*/ 48 h 101"/>
                <a:gd name="T10" fmla="*/ 96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054" name="Freeform 9"/>
            <p:cNvSpPr>
              <a:spLocks/>
            </p:cNvSpPr>
            <p:nvPr/>
          </p:nvSpPr>
          <p:spPr bwMode="hidden">
            <a:xfrm>
              <a:off x="3619" y="3815"/>
              <a:ext cx="2139" cy="198"/>
            </a:xfrm>
            <a:custGeom>
              <a:avLst/>
              <a:gdLst>
                <a:gd name="T0" fmla="*/ 2111 w 2141"/>
                <a:gd name="T1" fmla="*/ 0 h 198"/>
                <a:gd name="T2" fmla="*/ 0 w 2141"/>
                <a:gd name="T3" fmla="*/ 156 h 198"/>
                <a:gd name="T4" fmla="*/ 0 w 2141"/>
                <a:gd name="T5" fmla="*/ 198 h 198"/>
                <a:gd name="T6" fmla="*/ 2111 w 2141"/>
                <a:gd name="T7" fmla="*/ 0 h 198"/>
                <a:gd name="T8" fmla="*/ 211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6" name="Freeform 11"/>
            <p:cNvSpPr>
              <a:spLocks/>
            </p:cNvSpPr>
            <p:nvPr/>
          </p:nvSpPr>
          <p:spPr bwMode="hidden">
            <a:xfrm>
              <a:off x="2097" y="4043"/>
              <a:ext cx="2514" cy="276"/>
            </a:xfrm>
            <a:custGeom>
              <a:avLst/>
              <a:gdLst>
                <a:gd name="T0" fmla="*/ 2137 w 2517"/>
                <a:gd name="T1" fmla="*/ 276 h 276"/>
                <a:gd name="T2" fmla="*/ 2472 w 2517"/>
                <a:gd name="T3" fmla="*/ 204 h 276"/>
                <a:gd name="T4" fmla="*/ 2215 w 2517"/>
                <a:gd name="T5" fmla="*/ 0 h 276"/>
                <a:gd name="T6" fmla="*/ 0 w 2517"/>
                <a:gd name="T7" fmla="*/ 276 h 276"/>
                <a:gd name="T8" fmla="*/ 2137 w 2517"/>
                <a:gd name="T9" fmla="*/ 276 h 276"/>
                <a:gd name="T10" fmla="*/ 21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58" name="Freeform 13"/>
            <p:cNvSpPr>
              <a:spLocks/>
            </p:cNvSpPr>
            <p:nvPr/>
          </p:nvSpPr>
          <p:spPr bwMode="hidden">
            <a:xfrm>
              <a:off x="5030" y="3151"/>
              <a:ext cx="728" cy="240"/>
            </a:xfrm>
            <a:custGeom>
              <a:avLst/>
              <a:gdLst>
                <a:gd name="T0" fmla="*/ 714 w 729"/>
                <a:gd name="T1" fmla="*/ 240 h 240"/>
                <a:gd name="T2" fmla="*/ 0 w 729"/>
                <a:gd name="T3" fmla="*/ 0 h 240"/>
                <a:gd name="T4" fmla="*/ 0 w 729"/>
                <a:gd name="T5" fmla="*/ 6 h 240"/>
                <a:gd name="T6" fmla="*/ 714 w 729"/>
                <a:gd name="T7" fmla="*/ 240 h 240"/>
                <a:gd name="T8" fmla="*/ 71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0" name="Freeform 15"/>
            <p:cNvSpPr>
              <a:spLocks/>
            </p:cNvSpPr>
            <p:nvPr/>
          </p:nvSpPr>
          <p:spPr bwMode="hidden">
            <a:xfrm>
              <a:off x="5030" y="3049"/>
              <a:ext cx="728" cy="318"/>
            </a:xfrm>
            <a:custGeom>
              <a:avLst/>
              <a:gdLst>
                <a:gd name="T0" fmla="*/ 714 w 729"/>
                <a:gd name="T1" fmla="*/ 318 h 318"/>
                <a:gd name="T2" fmla="*/ 714 w 729"/>
                <a:gd name="T3" fmla="*/ 312 h 318"/>
                <a:gd name="T4" fmla="*/ 0 w 729"/>
                <a:gd name="T5" fmla="*/ 0 h 318"/>
                <a:gd name="T6" fmla="*/ 0 w 729"/>
                <a:gd name="T7" fmla="*/ 54 h 318"/>
                <a:gd name="T8" fmla="*/ 714 w 729"/>
                <a:gd name="T9" fmla="*/ 318 h 318"/>
                <a:gd name="T10" fmla="*/ 71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6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3" name="Freeform 28"/>
            <p:cNvSpPr>
              <a:spLocks/>
            </p:cNvSpPr>
            <p:nvPr/>
          </p:nvSpPr>
          <p:spPr bwMode="hidden">
            <a:xfrm>
              <a:off x="5698" y="653"/>
              <a:ext cx="60" cy="311"/>
            </a:xfrm>
            <a:custGeom>
              <a:avLst/>
              <a:gdLst>
                <a:gd name="T0" fmla="*/ 0 w 60"/>
                <a:gd name="T1" fmla="*/ 144 h 312"/>
                <a:gd name="T2" fmla="*/ 60 w 60"/>
                <a:gd name="T3" fmla="*/ 29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8707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17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nvGrpSpPr>
            <p:cNvPr id="109612" name="Group 39"/>
            <p:cNvGrpSpPr>
              <a:grpSpLocks/>
            </p:cNvGrpSpPr>
            <p:nvPr userDrawn="1"/>
          </p:nvGrpSpPr>
          <p:grpSpPr bwMode="auto">
            <a:xfrm>
              <a:off x="0" y="1632"/>
              <a:ext cx="5758" cy="1858"/>
              <a:chOff x="0" y="1632"/>
              <a:chExt cx="5758" cy="1858"/>
            </a:xfrm>
          </p:grpSpPr>
          <p:sp>
            <p:nvSpPr>
              <p:cNvPr id="5417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5417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5417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17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5417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BEF5479D-A10D-6F44-A44D-983FD11FB4DF}"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2259030546"/>
      </p:ext>
    </p:extLst>
  </p:cSld>
  <p:clrMap bg1="dk2" tx1="lt1" bg2="dk1" tx2="lt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2"/>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4"/>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2370"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71"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charset="0"/>
                <a:cs typeface="Times New Roman" charset="0"/>
              </a:defRPr>
            </a:lvl1pPr>
          </a:lstStyle>
          <a:p>
            <a:pPr algn="r" defTabSz="914400" fontAlgn="base">
              <a:spcBef>
                <a:spcPct val="0"/>
              </a:spcBef>
              <a:spcAft>
                <a:spcPct val="0"/>
              </a:spcAft>
              <a:defRPr/>
            </a:pPr>
            <a:fld id="{E36B6787-0C06-B04C-A753-17033E6F0B1F}" type="slidenum">
              <a:rPr lang="en-US">
                <a:solidFill>
                  <a:srgbClr val="FFFFFF"/>
                </a:solidFill>
                <a:ea typeface="ＭＳ Ｐゴシック" charset="0"/>
              </a:rPr>
              <a:pPr algn="r" defTabSz="914400" fontAlgn="base">
                <a:spcBef>
                  <a:spcPct val="0"/>
                </a:spcBef>
                <a:spcAft>
                  <a:spcPct val="0"/>
                </a:spcAft>
                <a:defRPr/>
              </a:pPr>
              <a:t>‹#›</a:t>
            </a:fld>
            <a:endParaRPr lang="en-US">
              <a:solidFill>
                <a:srgbClr val="FFFFFF"/>
              </a:solidFill>
              <a:ea typeface="ＭＳ Ｐゴシック" charset="0"/>
            </a:endParaRPr>
          </a:p>
        </p:txBody>
      </p:sp>
      <p:grpSp>
        <p:nvGrpSpPr>
          <p:cNvPr id="26628" name="Group 1028"/>
          <p:cNvGrpSpPr>
            <a:grpSpLocks/>
          </p:cNvGrpSpPr>
          <p:nvPr/>
        </p:nvGrpSpPr>
        <p:grpSpPr bwMode="auto">
          <a:xfrm>
            <a:off x="0" y="0"/>
            <a:ext cx="9140825" cy="6850063"/>
            <a:chOff x="0" y="0"/>
            <a:chExt cx="5758" cy="4315"/>
          </a:xfrm>
        </p:grpSpPr>
        <p:grpSp>
          <p:nvGrpSpPr>
            <p:cNvPr id="26632" name="Group 1029"/>
            <p:cNvGrpSpPr>
              <a:grpSpLocks/>
            </p:cNvGrpSpPr>
            <p:nvPr userDrawn="1"/>
          </p:nvGrpSpPr>
          <p:grpSpPr bwMode="auto">
            <a:xfrm>
              <a:off x="1728" y="2230"/>
              <a:ext cx="4027" cy="2085"/>
              <a:chOff x="1728" y="2230"/>
              <a:chExt cx="4027" cy="2085"/>
            </a:xfrm>
          </p:grpSpPr>
          <p:sp>
            <p:nvSpPr>
              <p:cNvPr id="442374"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5"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442376"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8"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442378"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grpSp>
        <p:sp>
          <p:nvSpPr>
            <p:cNvPr id="442379"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r" defTabSz="914400" eaLnBrk="0" fontAlgn="base" hangingPunct="0">
                <a:spcBef>
                  <a:spcPct val="0"/>
                </a:spcBef>
                <a:spcAft>
                  <a:spcPct val="0"/>
                </a:spcAft>
                <a:defRPr/>
              </a:pPr>
              <a:endParaRPr lang="en-US" sz="1400">
                <a:solidFill>
                  <a:srgbClr val="000000"/>
                </a:solidFill>
                <a:latin typeface="Arial Narrow" pitchFamily="-111" charset="0"/>
                <a:ea typeface="Times New Roman" pitchFamily="-111" charset="0"/>
                <a:cs typeface="Times New Roman" pitchFamily="-111" charset="0"/>
              </a:endParaRPr>
            </a:p>
          </p:txBody>
        </p:sp>
        <p:sp>
          <p:nvSpPr>
            <p:cNvPr id="26634" name="Freeform 1036"/>
            <p:cNvSpPr>
              <a:spLocks/>
            </p:cNvSpPr>
            <p:nvPr/>
          </p:nvSpPr>
          <p:spPr bwMode="hidden">
            <a:xfrm>
              <a:off x="0" y="0"/>
              <a:ext cx="5758" cy="1776"/>
            </a:xfrm>
            <a:custGeom>
              <a:avLst/>
              <a:gdLst>
                <a:gd name="T0" fmla="*/ 0 w 5740"/>
                <a:gd name="T1" fmla="*/ 0 h 1906"/>
                <a:gd name="T2" fmla="*/ 0 w 5740"/>
                <a:gd name="T3" fmla="*/ 535 h 1906"/>
                <a:gd name="T4" fmla="*/ 6073 w 5740"/>
                <a:gd name="T5" fmla="*/ 535 h 1906"/>
                <a:gd name="T6" fmla="*/ 6073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442381"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82"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chemeClr val="tx1"/>
                </a:solidFill>
                <a:latin typeface="Arial"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a:solidFill>
                <a:srgbClr val="FFFFFF"/>
              </a:solidFill>
            </a:endParaRPr>
          </a:p>
        </p:txBody>
      </p:sp>
      <p:sp>
        <p:nvSpPr>
          <p:cNvPr id="442383"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7946227"/>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4.xml"/><Relationship Id="rId1" Type="http://schemas.openxmlformats.org/officeDocument/2006/relationships/themeOverride" Target="../theme/themeOverride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5.xml"/><Relationship Id="rId1" Type="http://schemas.openxmlformats.org/officeDocument/2006/relationships/themeOverride" Target="../theme/themeOverride5.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32.xml"/></Relationships>
</file>

<file path=ppt/slides/_rels/slide14.xml.rels><?xml version="1.0" encoding="UTF-8" standalone="yes"?>
<Relationships xmlns="http://schemas.openxmlformats.org/package/2006/relationships"><Relationship Id="rId3" Type="http://schemas.openxmlformats.org/officeDocument/2006/relationships/hyperlink" Target="http://www.lima.ohio-state.edu/biology/images/anatomy/Blood%20400X.jpg" TargetMode="External"/><Relationship Id="rId2" Type="http://schemas.openxmlformats.org/officeDocument/2006/relationships/notesSlide" Target="../notesSlides/notesSlide14.xml"/><Relationship Id="rId1" Type="http://schemas.openxmlformats.org/officeDocument/2006/relationships/slideLayout" Target="../slideLayouts/slideLayout93.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9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3" Type="http://schemas.openxmlformats.org/officeDocument/2006/relationships/hyperlink" Target="http://www.garrigan.net/Media/gallery/3d/blood.jpg" TargetMode="External"/><Relationship Id="rId2" Type="http://schemas.openxmlformats.org/officeDocument/2006/relationships/notesSlide" Target="../notesSlides/notesSlide3.xml"/><Relationship Id="rId1" Type="http://schemas.openxmlformats.org/officeDocument/2006/relationships/slideLayout" Target="../slideLayouts/slideLayout114.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09.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109.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60.xml"/><Relationship Id="rId6" Type="http://schemas.openxmlformats.org/officeDocument/2006/relationships/image" Target="../media/image34.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178.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78.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78.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17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7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7.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7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78.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60.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7.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49.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6.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86.xml"/><Relationship Id="rId4" Type="http://schemas.openxmlformats.org/officeDocument/2006/relationships/hyperlink" Target="http://www.youtube.com/watch?v=nPgZ2Mq1Ugw"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4.xml"/><Relationship Id="rId1" Type="http://schemas.openxmlformats.org/officeDocument/2006/relationships/themeOverride" Target="../theme/themeOverride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3" y="2573878"/>
            <a:ext cx="9144000" cy="2794000"/>
          </a:xfrm>
          <a:prstGeom prst="rect">
            <a:avLst/>
          </a:prstGeom>
        </p:spPr>
      </p:pic>
      <p:sp>
        <p:nvSpPr>
          <p:cNvPr id="8" name="Rectangle 2"/>
          <p:cNvSpPr txBox="1">
            <a:spLocks noChangeArrowheads="1"/>
          </p:cNvSpPr>
          <p:nvPr/>
        </p:nvSpPr>
        <p:spPr bwMode="auto">
          <a:xfrm>
            <a:off x="0" y="539730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i="1" dirty="0"/>
              <a:t>Soteriology: God</a:t>
            </a:r>
            <a:r>
              <a:rPr lang="uk-UA" sz="3200" b="1" i="1" dirty="0"/>
              <a:t>'</a:t>
            </a:r>
            <a:r>
              <a:rPr lang="en-US" sz="3200" b="1" i="1" dirty="0"/>
              <a:t>s Rescue Program</a:t>
            </a:r>
            <a:r>
              <a:rPr lang="en-SG" sz="3200" i="1" dirty="0"/>
              <a:t> </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23813" y="16936"/>
            <a:ext cx="9120187" cy="259079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Biblical Terminology for Salvation</a:t>
            </a:r>
          </a:p>
        </p:txBody>
      </p:sp>
      <p:sp>
        <p:nvSpPr>
          <p:cNvPr id="3" name="Rectangle 2">
            <a:extLst>
              <a:ext uri="{FF2B5EF4-FFF2-40B4-BE49-F238E27FC236}">
                <a16:creationId xmlns:a16="http://schemas.microsoft.com/office/drawing/2014/main" id="{B57A991F-ACDC-8C6A-283B-F22DDDC01EE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chemeClr val="accent6">
                <a:lumMod val="75000"/>
              </a:schemeClr>
            </a:gs>
          </a:gsLst>
          <a:lin ang="0" scaled="1"/>
          <a:tileRect/>
        </a:gra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NT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Christ</a:t>
            </a:r>
            <a:r>
              <a:rPr kumimoji="1" lang="uk-UA"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 Sacrifice = The Basis for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is forgiven to restore fellowship but relationship has never been never threatened)</a:t>
            </a:r>
          </a:p>
        </p:txBody>
      </p:sp>
      <p:sp>
        <p:nvSpPr>
          <p:cNvPr id="4" name="Left Arrow 3"/>
          <p:cNvSpPr/>
          <p:nvPr/>
        </p:nvSpPr>
        <p:spPr bwMode="auto">
          <a:xfrm>
            <a:off x="1986322" y="1556792"/>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241257"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rgbClr val="000000"/>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000090"/>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Rectangle 1027"/>
          <p:cNvSpPr txBox="1">
            <a:spLocks noRot="1" noChangeArrowheads="1"/>
          </p:cNvSpPr>
          <p:nvPr/>
        </p:nvSpPr>
        <p:spPr bwMode="auto">
          <a:xfrm>
            <a:off x="3960440" y="1124744"/>
            <a:ext cx="4932040" cy="3312368"/>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If we confess our sins,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He is faithful and righteous to forgive us our sins and to cleanse us from all unrighteousness</a:t>
            </a:r>
            <a:r>
              <a:rPr kumimoji="1" lang="ru-RU"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b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b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John 1:9 </a:t>
            </a:r>
            <a:r>
              <a:rPr kumimoji="1"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NAU</a:t>
            </a:r>
            <a:r>
              <a:rPr kumimoji="1"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t>
            </a:r>
          </a:p>
        </p:txBody>
      </p:sp>
      <p:sp>
        <p:nvSpPr>
          <p:cNvPr id="16"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9113280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19353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99"/>
              </a:solidFill>
              <a:latin typeface="Times New Roman" charset="0"/>
              <a:ea typeface="ＭＳ Ｐゴシック" charset="0"/>
              <a:cs typeface="ＭＳ Ｐゴシック" charset="0"/>
            </a:endParaRPr>
          </a:p>
        </p:txBody>
      </p:sp>
      <p:sp>
        <p:nvSpPr>
          <p:cNvPr id="538627" name="Rectangle 1027"/>
          <p:cNvSpPr>
            <a:spLocks noGrp="1" noChangeArrowheads="1"/>
          </p:cNvSpPr>
          <p:nvPr>
            <p:ph type="title"/>
          </p:nvPr>
        </p:nvSpPr>
        <p:spPr>
          <a:xfrm>
            <a:off x="228600" y="228600"/>
            <a:ext cx="7772400" cy="381000"/>
          </a:xfrm>
        </p:spPr>
        <p:txBody>
          <a:bodyPr/>
          <a:lstStyle/>
          <a:p>
            <a:pPr eaLnBrk="1" hangingPunct="1">
              <a:defRPr/>
            </a:pPr>
            <a:r>
              <a:rPr lang="en-US" altLang="zh-CN" sz="3200" b="1" i="0">
                <a:latin typeface="Arial Black" charset="0"/>
                <a:ea typeface="SimSun" charset="0"/>
                <a:cs typeface="SimSun" charset="0"/>
              </a:rPr>
              <a:t>Salvation in the Old Testament</a:t>
            </a:r>
            <a:endParaRPr lang="en-US" sz="3200" b="1" i="0">
              <a:latin typeface="Arial Black" charset="0"/>
              <a:ea typeface="SimSun" charset="0"/>
              <a:cs typeface="SimSun" charset="0"/>
            </a:endParaRPr>
          </a:p>
        </p:txBody>
      </p:sp>
      <p:sp>
        <p:nvSpPr>
          <p:cNvPr id="193540" name="Text Box 1028"/>
          <p:cNvSpPr txBox="1">
            <a:spLocks noChangeArrowheads="1"/>
          </p:cNvSpPr>
          <p:nvPr/>
        </p:nvSpPr>
        <p:spPr bwMode="auto">
          <a:xfrm>
            <a:off x="8397103"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en-US" sz="2400" b="1" dirty="0">
                <a:solidFill>
                  <a:srgbClr val="F1F7E9"/>
                </a:solidFill>
                <a:latin typeface="Arial" charset="0"/>
              </a:rPr>
              <a:t>22</a:t>
            </a:r>
          </a:p>
        </p:txBody>
      </p:sp>
      <p:grpSp>
        <p:nvGrpSpPr>
          <p:cNvPr id="193541" name="Group 1029"/>
          <p:cNvGrpSpPr>
            <a:grpSpLocks/>
          </p:cNvGrpSpPr>
          <p:nvPr/>
        </p:nvGrpSpPr>
        <p:grpSpPr bwMode="auto">
          <a:xfrm>
            <a:off x="0" y="598488"/>
            <a:ext cx="9144000" cy="6259512"/>
            <a:chOff x="43" y="0"/>
            <a:chExt cx="3823" cy="4622"/>
          </a:xfrm>
        </p:grpSpPr>
        <p:sp>
          <p:nvSpPr>
            <p:cNvPr id="19354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0033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sz="2000">
                <a:solidFill>
                  <a:srgbClr val="003300"/>
                </a:solidFill>
                <a:latin typeface="Arial Narrow" charset="0"/>
                <a:ea typeface="ＭＳ Ｐゴシック" charset="0"/>
                <a:cs typeface="ＭＳ Ｐゴシック" charset="0"/>
              </a:endParaRPr>
            </a:p>
          </p:txBody>
        </p:sp>
        <p:sp>
          <p:nvSpPr>
            <p:cNvPr id="19354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400" b="1" dirty="0">
                  <a:solidFill>
                    <a:srgbClr val="F1F7E9"/>
                  </a:solidFill>
                  <a:latin typeface="Arial Narrow" charset="0"/>
                  <a:ea typeface="ＭＳ Ｐゴシック" charset="0"/>
                  <a:cs typeface="ＭＳ Ｐゴシック" charset="0"/>
                </a:rPr>
                <a:t>OT Times</a:t>
              </a:r>
              <a:endParaRPr lang="en-US" sz="24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400" b="1" dirty="0">
                  <a:solidFill>
                    <a:srgbClr val="F1F7E9"/>
                  </a:solidFill>
                  <a:latin typeface="Arial Narrow" charset="0"/>
                  <a:ea typeface="ＭＳ Ｐゴシック" charset="0"/>
                  <a:cs typeface="ＭＳ Ｐゴシック" charset="0"/>
                </a:rPr>
                <a:t>(Moses to Christ</a:t>
              </a:r>
              <a:r>
                <a:rPr lang="uk-UA" altLang="ja-JP" sz="2400" b="1" dirty="0">
                  <a:solidFill>
                    <a:srgbClr val="F1F7E9"/>
                  </a:solidFill>
                  <a:latin typeface="Arial Narrow" charset="0"/>
                  <a:ea typeface="ＭＳ Ｐゴシック" charset="0"/>
                  <a:cs typeface="ＭＳ Ｐゴシック" charset="0"/>
                </a:rPr>
                <a:t>'</a:t>
              </a:r>
              <a:r>
                <a:rPr lang="en-US" sz="2400" b="1" dirty="0">
                  <a:solidFill>
                    <a:srgbClr val="F1F7E9"/>
                  </a:solidFill>
                  <a:latin typeface="Arial Narrow" charset="0"/>
                  <a:ea typeface="ＭＳ Ｐゴシック" charset="0"/>
                  <a:cs typeface="ＭＳ Ｐゴシック" charset="0"/>
                </a:rPr>
                <a:t>s Death)</a:t>
              </a:r>
              <a:endParaRPr lang="en-US" sz="2400" dirty="0">
                <a:solidFill>
                  <a:srgbClr val="F1F7E9"/>
                </a:solidFill>
                <a:latin typeface="Arial Narrow" charset="0"/>
                <a:ea typeface="ＭＳ Ｐゴシック" charset="0"/>
                <a:cs typeface="ＭＳ Ｐゴシック" charset="0"/>
              </a:endParaRPr>
            </a:p>
          </p:txBody>
        </p:sp>
        <p:sp>
          <p:nvSpPr>
            <p:cNvPr id="19354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400" b="1" dirty="0">
                  <a:solidFill>
                    <a:srgbClr val="F1F7E9"/>
                  </a:solidFill>
                  <a:latin typeface="Arial Narrow" charset="0"/>
                  <a:ea typeface="ＭＳ Ｐゴシック" charset="0"/>
                  <a:cs typeface="ＭＳ Ｐゴシック" charset="0"/>
                </a:rPr>
                <a:t>NT Times</a:t>
              </a:r>
              <a:endParaRPr lang="en-US" sz="24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400" b="1" dirty="0">
                  <a:solidFill>
                    <a:srgbClr val="F1F7E9"/>
                  </a:solidFill>
                  <a:latin typeface="Arial Narrow" charset="0"/>
                  <a:ea typeface="ＭＳ Ｐゴシック" charset="0"/>
                  <a:cs typeface="ＭＳ Ｐゴシック" charset="0"/>
                </a:rPr>
                <a:t>(Christ</a:t>
              </a:r>
              <a:r>
                <a:rPr lang="uk-UA" altLang="ja-JP" sz="2400" b="1" dirty="0">
                  <a:solidFill>
                    <a:srgbClr val="F1F7E9"/>
                  </a:solidFill>
                  <a:latin typeface="Arial Narrow" charset="0"/>
                  <a:ea typeface="ＭＳ Ｐゴシック" charset="0"/>
                  <a:cs typeface="ＭＳ Ｐゴシック" charset="0"/>
                </a:rPr>
                <a:t>'</a:t>
              </a:r>
              <a:r>
                <a:rPr lang="en-US" sz="2400" b="1" dirty="0">
                  <a:solidFill>
                    <a:srgbClr val="F1F7E9"/>
                  </a:solidFill>
                  <a:latin typeface="Arial Narrow" charset="0"/>
                  <a:ea typeface="ＭＳ Ｐゴシック" charset="0"/>
                  <a:cs typeface="ＭＳ Ｐゴシック" charset="0"/>
                </a:rPr>
                <a:t>s Death to Today)</a:t>
              </a:r>
              <a:endParaRPr lang="en-US" sz="2400" dirty="0">
                <a:solidFill>
                  <a:srgbClr val="F1F7E9"/>
                </a:solidFill>
                <a:latin typeface="Arial Narrow" charset="0"/>
                <a:ea typeface="ＭＳ Ｐゴシック" charset="0"/>
                <a:cs typeface="ＭＳ Ｐゴシック" charset="0"/>
              </a:endParaRPr>
            </a:p>
          </p:txBody>
        </p:sp>
        <p:sp>
          <p:nvSpPr>
            <p:cNvPr id="19354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Basis</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19354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God</a:t>
              </a:r>
              <a:r>
                <a:rPr lang="uk-UA"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gracious provision of the death of Christ (</a:t>
              </a:r>
              <a:r>
                <a:rPr lang="ru-RU"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it is the blood that makes atonement for one</a:t>
              </a:r>
              <a:r>
                <a:rPr lang="uk-UA"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s life,</a:t>
              </a:r>
              <a:r>
                <a:rPr lang="ru-RU"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r>
                <a:rPr lang="en-US" sz="2000" dirty="0">
                  <a:solidFill>
                    <a:srgbClr val="F1F7E9"/>
                  </a:solidFill>
                  <a:latin typeface="Arial Narrow" charset="0"/>
                  <a:ea typeface="ＭＳ Ｐゴシック" charset="0"/>
                  <a:cs typeface="ＭＳ Ｐゴシック" charset="0"/>
                </a:rPr>
                <a:t>Lev. 17:11b)</a:t>
              </a:r>
            </a:p>
          </p:txBody>
        </p:sp>
        <p:sp>
          <p:nvSpPr>
            <p:cNvPr id="19354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God</a:t>
              </a:r>
              <a:r>
                <a:rPr lang="uk-UA"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gracious provision of the death of Christ (</a:t>
              </a:r>
              <a:r>
                <a:rPr lang="ru-RU"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without the shedding of blood there is no forgiveness,</a:t>
              </a:r>
              <a:r>
                <a:rPr lang="ru-RU" altLang="ja-JP" sz="2000" dirty="0">
                  <a:solidFill>
                    <a:srgbClr val="F1F7E9"/>
                  </a:solidFill>
                  <a:latin typeface="Arial Narrow" charset="0"/>
                  <a:ea typeface="ＭＳ Ｐゴシック" charset="0"/>
                  <a:cs typeface="ＭＳ Ｐゴシック" charset="0"/>
                </a:rPr>
                <a:t>"</a:t>
              </a:r>
              <a:r>
                <a:rPr lang="en-US" altLang="ja-JP" sz="2000" dirty="0">
                  <a:solidFill>
                    <a:srgbClr val="F1F7E9"/>
                  </a:solidFill>
                  <a:latin typeface="Arial Narrow" charset="0"/>
                  <a:ea typeface="ＭＳ Ｐゴシック" charset="0"/>
                  <a:cs typeface="ＭＳ Ｐゴシック" charset="0"/>
                </a:rPr>
                <a:t> Heb. 9:22)</a:t>
              </a:r>
              <a:endParaRPr lang="en-US" sz="2000" dirty="0">
                <a:solidFill>
                  <a:srgbClr val="F1F7E9"/>
                </a:solidFill>
                <a:latin typeface="Arial Narrow" charset="0"/>
                <a:ea typeface="ＭＳ Ｐゴシック" charset="0"/>
                <a:cs typeface="ＭＳ Ｐゴシック" charset="0"/>
              </a:endParaRPr>
            </a:p>
          </p:txBody>
        </p:sp>
        <p:sp>
          <p:nvSpPr>
            <p:cNvPr id="19354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Requirement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19354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Faith in the provision that God has revealed–as a gift (Ps. 51:16-17)</a:t>
              </a:r>
            </a:p>
          </p:txBody>
        </p:sp>
        <p:sp>
          <p:nvSpPr>
            <p:cNvPr id="19355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Faith in the provision that God has revealed–as a gift (Gal. 2:16)</a:t>
              </a:r>
            </a:p>
          </p:txBody>
        </p:sp>
        <p:sp>
          <p:nvSpPr>
            <p:cNvPr id="19355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Ultimate Content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19355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Object of faith is God Himself–prophets exhorted repentance, not sacrifices (Jer. 3:12)</a:t>
              </a:r>
            </a:p>
          </p:txBody>
        </p:sp>
        <p:sp>
          <p:nvSpPr>
            <p:cNvPr id="19355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Object of faith is God Himself–heroes of faith are cited to exhort faith in God (Heb. 11)</a:t>
              </a:r>
            </a:p>
          </p:txBody>
        </p:sp>
        <p:sp>
          <p:nvSpPr>
            <p:cNvPr id="19355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a:solidFill>
                    <a:srgbClr val="F1F7E9"/>
                  </a:solidFill>
                  <a:latin typeface="Arial Narrow" charset="0"/>
                  <a:ea typeface="ＭＳ Ｐゴシック" charset="0"/>
                  <a:cs typeface="ＭＳ Ｐゴシック" charset="0"/>
                </a:rPr>
                <a:t>Specific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i="1">
                  <a:solidFill>
                    <a:srgbClr val="F1F7E9"/>
                  </a:solidFill>
                  <a:latin typeface="Arial Narrow" charset="0"/>
                  <a:ea typeface="ＭＳ Ｐゴシック" charset="0"/>
                  <a:cs typeface="ＭＳ Ｐゴシック" charset="0"/>
                </a:rPr>
                <a:t>Revealed Content</a:t>
              </a:r>
              <a:r>
                <a:rPr lang="en-US" sz="2000" b="1">
                  <a:solidFill>
                    <a:srgbClr val="F1F7E9"/>
                  </a:solidFill>
                  <a:latin typeface="Arial Narrow" charset="0"/>
                  <a:ea typeface="ＭＳ Ｐゴシック" charset="0"/>
                  <a:cs typeface="ＭＳ Ｐゴシック" charset="0"/>
                </a:rPr>
                <a:t> </a:t>
              </a:r>
              <a:endParaRPr lang="en-US" sz="200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a:solidFill>
                    <a:srgbClr val="F1F7E9"/>
                  </a:solidFill>
                  <a:latin typeface="Arial Narrow" charset="0"/>
                  <a:ea typeface="ＭＳ Ｐゴシック" charset="0"/>
                  <a:cs typeface="ＭＳ Ｐゴシック" charset="0"/>
                </a:rPr>
                <a:t>of Salvation</a:t>
              </a:r>
              <a:endParaRPr lang="en-US" sz="2000">
                <a:solidFill>
                  <a:srgbClr val="F1F7E9"/>
                </a:solidFill>
                <a:latin typeface="Arial Narrow" charset="0"/>
                <a:ea typeface="ＭＳ Ｐゴシック" charset="0"/>
                <a:cs typeface="ＭＳ Ｐゴシック" charset="0"/>
              </a:endParaRPr>
            </a:p>
          </p:txBody>
        </p:sp>
        <p:sp>
          <p:nvSpPr>
            <p:cNvPr id="19355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Cumulative content of faith had sacrifices &amp; promises: animals (Gen. 3:21), Abel</a:t>
              </a:r>
              <a:r>
                <a:rPr lang="uk-UA"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sacrifice (Gen. 4:4), Abrahamic covenant (Gen. 15)</a:t>
              </a:r>
            </a:p>
          </p:txBody>
        </p:sp>
        <p:sp>
          <p:nvSpPr>
            <p:cNvPr id="19355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New content of faith is the shed blood of Jesus Christ (1 Pet. 1:18-21) which removes sin (cp. OT sacrifices merely covered sin)</a:t>
              </a:r>
            </a:p>
          </p:txBody>
        </p:sp>
        <p:sp>
          <p:nvSpPr>
            <p:cNvPr id="19355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b="1" i="1" dirty="0">
                  <a:solidFill>
                    <a:srgbClr val="F1F7E9"/>
                  </a:solidFill>
                  <a:latin typeface="Arial Narrow" charset="0"/>
                  <a:ea typeface="ＭＳ Ｐゴシック" charset="0"/>
                  <a:cs typeface="ＭＳ Ｐゴシック" charset="0"/>
                </a:rPr>
                <a:t>Believer</a:t>
              </a:r>
              <a:r>
                <a:rPr lang="uk-UA" altLang="ja-JP" sz="2000" b="1" i="1" dirty="0">
                  <a:solidFill>
                    <a:srgbClr val="F1F7E9"/>
                  </a:solidFill>
                  <a:latin typeface="Arial Narrow" charset="0"/>
                  <a:ea typeface="ＭＳ Ｐゴシック" charset="0"/>
                  <a:cs typeface="ＭＳ Ｐゴシック" charset="0"/>
                </a:rPr>
                <a:t>'</a:t>
              </a:r>
              <a:r>
                <a:rPr lang="en-US" sz="2000" b="1" i="1" dirty="0">
                  <a:solidFill>
                    <a:srgbClr val="F1F7E9"/>
                  </a:solidFill>
                  <a:latin typeface="Arial Narrow" charset="0"/>
                  <a:ea typeface="ＭＳ Ｐゴシック" charset="0"/>
                  <a:cs typeface="ＭＳ Ｐゴシック" charset="0"/>
                </a:rPr>
                <a:t>s Expression </a:t>
              </a:r>
              <a:endParaRPr lang="en-US" sz="2000" dirty="0">
                <a:solidFill>
                  <a:srgbClr val="F1F7E9"/>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sz="2000" b="1" dirty="0">
                  <a:solidFill>
                    <a:srgbClr val="F1F7E9"/>
                  </a:solidFill>
                  <a:latin typeface="Arial Narrow" charset="0"/>
                  <a:ea typeface="ＭＳ Ｐゴシック" charset="0"/>
                  <a:cs typeface="ＭＳ Ｐゴシック" charset="0"/>
                </a:rPr>
                <a:t>of Salvation</a:t>
              </a:r>
              <a:endParaRPr lang="en-US" sz="2000" dirty="0">
                <a:solidFill>
                  <a:srgbClr val="F1F7E9"/>
                </a:solidFill>
                <a:latin typeface="Arial Narrow" charset="0"/>
                <a:ea typeface="ＭＳ Ｐゴシック" charset="0"/>
                <a:cs typeface="ＭＳ Ｐゴシック" charset="0"/>
              </a:endParaRPr>
            </a:p>
          </p:txBody>
        </p:sp>
        <p:sp>
          <p:nvSpPr>
            <p:cNvPr id="19355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a:solidFill>
                    <a:srgbClr val="F1F7E9"/>
                  </a:solidFill>
                  <a:latin typeface="Arial Narrow" charset="0"/>
                  <a:ea typeface="ＭＳ Ｐゴシック" charset="0"/>
                  <a:cs typeface="ＭＳ Ｐゴシック" charset="0"/>
                </a:rPr>
                <a:t>Obey moral law, offer animal sacrifices, obey Mosaic law (civil </a:t>
              </a:r>
            </a:p>
            <a:p>
              <a:pPr algn="ctr" defTabSz="914400" eaLnBrk="0" fontAlgn="base" hangingPunct="0">
                <a:spcBef>
                  <a:spcPct val="0"/>
                </a:spcBef>
                <a:spcAft>
                  <a:spcPct val="0"/>
                </a:spcAft>
              </a:pPr>
              <a:r>
                <a:rPr lang="en-US" sz="2000">
                  <a:solidFill>
                    <a:srgbClr val="F1F7E9"/>
                  </a:solidFill>
                  <a:latin typeface="Arial Narrow" charset="0"/>
                  <a:ea typeface="ＭＳ Ｐゴシック" charset="0"/>
                  <a:cs typeface="ＭＳ Ｐゴシック" charset="0"/>
                </a:rPr>
                <a:t>and ceremonial aspects)</a:t>
              </a:r>
            </a:p>
          </p:txBody>
        </p:sp>
        <p:sp>
          <p:nvSpPr>
            <p:cNvPr id="19355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sz="2000" dirty="0">
                  <a:solidFill>
                    <a:srgbClr val="F1F7E9"/>
                  </a:solidFill>
                  <a:latin typeface="Arial Narrow" charset="0"/>
                  <a:ea typeface="ＭＳ Ｐゴシック" charset="0"/>
                  <a:cs typeface="ＭＳ Ｐゴシック" charset="0"/>
                </a:rPr>
                <a:t>Obey moral law, observe Lord</a:t>
              </a:r>
              <a:r>
                <a:rPr lang="uk-UA"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Supper and baptism, etc. through the Spirit</a:t>
              </a:r>
              <a:r>
                <a:rPr lang="uk-UA" altLang="ja-JP" sz="2000" dirty="0">
                  <a:solidFill>
                    <a:srgbClr val="F1F7E9"/>
                  </a:solidFill>
                  <a:latin typeface="Arial Narrow" charset="0"/>
                  <a:ea typeface="ＭＳ Ｐゴシック" charset="0"/>
                  <a:cs typeface="ＭＳ Ｐゴシック" charset="0"/>
                </a:rPr>
                <a:t>'</a:t>
              </a:r>
              <a:r>
                <a:rPr lang="en-US" sz="2000" dirty="0">
                  <a:solidFill>
                    <a:srgbClr val="F1F7E9"/>
                  </a:solidFill>
                  <a:latin typeface="Arial Narrow" charset="0"/>
                  <a:ea typeface="ＭＳ Ｐゴシック" charset="0"/>
                  <a:cs typeface="ＭＳ Ｐゴシック" charset="0"/>
                </a:rPr>
                <a:t>s enabling (Rom. 8:9)</a:t>
              </a:r>
            </a:p>
          </p:txBody>
        </p:sp>
      </p:grpSp>
      <p:sp>
        <p:nvSpPr>
          <p:cNvPr id="24" name="Text Box 1028"/>
          <p:cNvSpPr txBox="1">
            <a:spLocks noChangeArrowheads="1"/>
          </p:cNvSpPr>
          <p:nvPr/>
        </p:nvSpPr>
        <p:spPr bwMode="auto">
          <a:xfrm>
            <a:off x="9422212" y="76200"/>
            <a:ext cx="8620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defTabSz="914400" fontAlgn="base">
              <a:spcBef>
                <a:spcPct val="0"/>
              </a:spcBef>
              <a:spcAft>
                <a:spcPct val="0"/>
              </a:spcAft>
            </a:pPr>
            <a:r>
              <a:rPr lang="en-US" sz="2400" b="1" dirty="0">
                <a:solidFill>
                  <a:srgbClr val="F1F7E9"/>
                </a:solidFill>
                <a:latin typeface="Arial" charset="0"/>
              </a:rPr>
              <a:t>119e</a:t>
            </a:r>
          </a:p>
        </p:txBody>
      </p:sp>
    </p:spTree>
    <p:extLst>
      <p:ext uri="{BB962C8B-B14F-4D97-AF65-F5344CB8AC3E}">
        <p14:creationId xmlns:p14="http://schemas.microsoft.com/office/powerpoint/2010/main" val="386630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95586" name="Picture 8" descr="Temple Alta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685800" y="0"/>
            <a:ext cx="7772400" cy="868363"/>
          </a:xfrm>
          <a:effectLst>
            <a:outerShdw blurRad="63500" dist="38099" dir="2700000" algn="ctr" rotWithShape="0">
              <a:schemeClr val="accent2">
                <a:alpha val="74998"/>
              </a:schemeClr>
            </a:outerShdw>
          </a:effectLst>
        </p:spPr>
        <p:txBody>
          <a:bodyPr/>
          <a:lstStyle/>
          <a:p>
            <a:pPr>
              <a:defRPr/>
            </a:pPr>
            <a:r>
              <a:rPr lang="en-US" b="1" dirty="0">
                <a:solidFill>
                  <a:schemeClr val="bg2"/>
                </a:solidFill>
                <a:latin typeface="Impact" pitchFamily="-111" charset="0"/>
              </a:rPr>
              <a:t>Leviticus Synthesis</a:t>
            </a:r>
          </a:p>
        </p:txBody>
      </p:sp>
      <p:sp>
        <p:nvSpPr>
          <p:cNvPr id="195588" name="Text Box 4"/>
          <p:cNvSpPr txBox="1">
            <a:spLocks noChangeArrowheads="1"/>
          </p:cNvSpPr>
          <p:nvPr/>
        </p:nvSpPr>
        <p:spPr bwMode="auto">
          <a:xfrm>
            <a:off x="9488105" y="128230"/>
            <a:ext cx="692150" cy="4572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defTabSz="914400" eaLnBrk="0" fontAlgn="base" hangingPunct="0">
              <a:spcBef>
                <a:spcPct val="0"/>
              </a:spcBef>
              <a:spcAft>
                <a:spcPct val="0"/>
              </a:spcAft>
            </a:pPr>
            <a:r>
              <a:rPr lang="en-US" sz="2400" b="1" dirty="0">
                <a:solidFill>
                  <a:srgbClr val="FFFFFF"/>
                </a:solidFill>
                <a:latin typeface="Arial" charset="0"/>
              </a:rPr>
              <a:t>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11–27  Separation</a:t>
            </a:r>
          </a:p>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(walking with God)</a:t>
            </a:r>
          </a:p>
        </p:txBody>
      </p:sp>
      <p:sp>
        <p:nvSpPr>
          <p:cNvPr id="33798" name="Text Box 6"/>
          <p:cNvSpPr txBox="1">
            <a:spLocks noChangeArrowheads="1"/>
          </p:cNvSpPr>
          <p:nvPr/>
        </p:nvSpPr>
        <p:spPr bwMode="auto">
          <a:xfrm>
            <a:off x="152400" y="5445125"/>
            <a:ext cx="39243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Sacrifice</a:t>
            </a:r>
          </a:p>
          <a:p>
            <a:pPr algn="ctr" defTabSz="914400" fontAlgn="base">
              <a:spcBef>
                <a:spcPct val="0"/>
              </a:spcBef>
              <a:spcAft>
                <a:spcPct val="0"/>
              </a:spcAft>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(worshipping God) </a:t>
            </a:r>
          </a:p>
        </p:txBody>
      </p:sp>
      <p:sp>
        <p:nvSpPr>
          <p:cNvPr id="33799" name="Text Box 7"/>
          <p:cNvSpPr txBox="1">
            <a:spLocks noChangeArrowheads="1"/>
          </p:cNvSpPr>
          <p:nvPr/>
        </p:nvSpPr>
        <p:spPr bwMode="auto">
          <a:xfrm>
            <a:off x="1676400" y="873125"/>
            <a:ext cx="6096000" cy="955675"/>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defTabSz="914400" fontAlgn="base">
              <a:spcBef>
                <a:spcPct val="0"/>
              </a:spcBef>
              <a:spcAft>
                <a:spcPct val="0"/>
              </a:spcAft>
              <a:defRPr/>
            </a:pPr>
            <a:r>
              <a:rPr lang="en-US" altLang="zh-CN" sz="2800" b="1">
                <a:solidFill>
                  <a:srgbClr val="000000"/>
                </a:solidFill>
                <a:latin typeface="Arial Black" pitchFamily="-111" charset="0"/>
                <a:ea typeface="SimSun" pitchFamily="2" charset="-122"/>
                <a:cs typeface="SimSun" pitchFamily="2" charset="-122"/>
              </a:rPr>
              <a:t>Sanctification through sacrifice and separation</a:t>
            </a:r>
          </a:p>
        </p:txBody>
      </p:sp>
    </p:spTree>
    <p:extLst>
      <p:ext uri="{BB962C8B-B14F-4D97-AF65-F5344CB8AC3E}">
        <p14:creationId xmlns:p14="http://schemas.microsoft.com/office/powerpoint/2010/main" val="2309748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diag1"/>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0051" name="Text Box 3"/>
          <p:cNvSpPr txBox="1">
            <a:spLocks noChangeArrowheads="1"/>
          </p:cNvSpPr>
          <p:nvPr/>
        </p:nvSpPr>
        <p:spPr bwMode="auto">
          <a:xfrm>
            <a:off x="533400" y="1273175"/>
            <a:ext cx="7924800" cy="3937000"/>
          </a:xfrm>
          <a:prstGeom prst="rect">
            <a:avLst/>
          </a:prstGeom>
          <a:noFill/>
          <a:ln w="9525">
            <a:noFill/>
            <a:miter lim="800000"/>
            <a:headEnd/>
            <a:tailEnd/>
          </a:ln>
          <a:effectLst/>
        </p:spPr>
        <p:txBody>
          <a:bodyPr>
            <a:spAutoFit/>
          </a:bodyPr>
          <a:lstStyle/>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Whole burnt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Grain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Fellowship offering</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Sin offering       </a:t>
            </a:r>
          </a:p>
          <a:p>
            <a:pPr marL="461963" indent="-461963" defTabSz="914400" fontAlgn="base">
              <a:spcBef>
                <a:spcPct val="50000"/>
              </a:spcBef>
              <a:spcAft>
                <a:spcPct val="0"/>
              </a:spcAft>
              <a:buFont typeface="Times" pitchFamily="-111" charset="0"/>
              <a:buNone/>
              <a:defRPr/>
            </a:pPr>
            <a:r>
              <a:rPr lang="en-US" sz="3600" b="1" dirty="0">
                <a:solidFill>
                  <a:srgbClr val="FFFFFF"/>
                </a:solidFill>
                <a:effectLst>
                  <a:outerShdw blurRad="50800" dist="63500" dir="2700000" algn="tl" rotWithShape="0">
                    <a:srgbClr val="000000">
                      <a:alpha val="96000"/>
                    </a:srgbClr>
                  </a:outerShdw>
                </a:effectLst>
                <a:latin typeface="Arial"/>
                <a:ea typeface="Times New Roman" pitchFamily="-111" charset="0"/>
                <a:cs typeface="Arial"/>
              </a:rPr>
              <a:t> Guilt offering</a:t>
            </a:r>
          </a:p>
        </p:txBody>
      </p:sp>
      <p:sp>
        <p:nvSpPr>
          <p:cNvPr id="770052" name="Text Box 4"/>
          <p:cNvSpPr txBox="1">
            <a:spLocks noChangeArrowheads="1"/>
          </p:cNvSpPr>
          <p:nvPr/>
        </p:nvSpPr>
        <p:spPr bwMode="auto">
          <a:xfrm>
            <a:off x="9381157" y="60325"/>
            <a:ext cx="69215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wrap="none">
            <a:spAutoFit/>
          </a:bodyPr>
          <a:lstStyle/>
          <a:p>
            <a:pPr defTabSz="914400" eaLnBrk="0" fontAlgn="base" hangingPunct="0">
              <a:spcBef>
                <a:spcPct val="0"/>
              </a:spcBef>
              <a:spcAft>
                <a:spcPct val="0"/>
              </a:spcAft>
              <a:defRPr/>
            </a:pPr>
            <a:r>
              <a:rPr lang="en-US" sz="2400" b="1" dirty="0">
                <a:solidFill>
                  <a:srgbClr val="FFFFFF"/>
                </a:solidFill>
                <a:latin typeface="Arial" pitchFamily="-111" charset="0"/>
                <a:ea typeface="Times New Roman" pitchFamily="-111" charset="0"/>
                <a:cs typeface="Times New Roman" pitchFamily="-111" charset="0"/>
              </a:rPr>
              <a:t>128</a:t>
            </a:r>
          </a:p>
        </p:txBody>
      </p:sp>
      <p:sp>
        <p:nvSpPr>
          <p:cNvPr id="770053" name="Text Box 5"/>
          <p:cNvSpPr txBox="1">
            <a:spLocks noChangeArrowheads="1"/>
          </p:cNvSpPr>
          <p:nvPr/>
        </p:nvSpPr>
        <p:spPr bwMode="auto">
          <a:xfrm>
            <a:off x="5873750" y="2057400"/>
            <a:ext cx="2662238"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Consecration</a:t>
            </a:r>
          </a:p>
        </p:txBody>
      </p:sp>
      <p:sp>
        <p:nvSpPr>
          <p:cNvPr id="770054" name="Text Box 6"/>
          <p:cNvSpPr txBox="1">
            <a:spLocks noChangeArrowheads="1"/>
          </p:cNvSpPr>
          <p:nvPr/>
        </p:nvSpPr>
        <p:spPr bwMode="auto">
          <a:xfrm>
            <a:off x="5875338" y="4114800"/>
            <a:ext cx="1990725" cy="609600"/>
          </a:xfrm>
          <a:prstGeom prst="rect">
            <a:avLst/>
          </a:prstGeom>
          <a:solidFill>
            <a:srgbClr val="FF020E"/>
          </a:solid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Cleansing</a:t>
            </a:r>
          </a:p>
        </p:txBody>
      </p:sp>
      <p:sp>
        <p:nvSpPr>
          <p:cNvPr id="770055" name="AutoShape 7"/>
          <p:cNvSpPr>
            <a:spLocks/>
          </p:cNvSpPr>
          <p:nvPr/>
        </p:nvSpPr>
        <p:spPr bwMode="auto">
          <a:xfrm>
            <a:off x="5334000" y="1371600"/>
            <a:ext cx="381000" cy="2057400"/>
          </a:xfrm>
          <a:prstGeom prst="rightBrace">
            <a:avLst>
              <a:gd name="adj1" fmla="val 4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6" name="AutoShape 8"/>
          <p:cNvSpPr>
            <a:spLocks/>
          </p:cNvSpPr>
          <p:nvPr/>
        </p:nvSpPr>
        <p:spPr bwMode="auto">
          <a:xfrm>
            <a:off x="5334000" y="3657600"/>
            <a:ext cx="381000" cy="1600200"/>
          </a:xfrm>
          <a:prstGeom prst="rightBrace">
            <a:avLst>
              <a:gd name="adj1" fmla="val 35000"/>
              <a:gd name="adj2" fmla="val 50000"/>
            </a:avLst>
          </a:pr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lIns="0" tIns="0" rIns="0" bIns="0"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770057" name="Text Box 9"/>
          <p:cNvSpPr txBox="1">
            <a:spLocks noChangeArrowheads="1"/>
          </p:cNvSpPr>
          <p:nvPr/>
        </p:nvSpPr>
        <p:spPr bwMode="auto">
          <a:xfrm>
            <a:off x="6230938" y="2667000"/>
            <a:ext cx="2066925"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Voluntary</a:t>
            </a:r>
          </a:p>
        </p:txBody>
      </p:sp>
      <p:sp>
        <p:nvSpPr>
          <p:cNvPr id="770058" name="Text Box 10"/>
          <p:cNvSpPr txBox="1">
            <a:spLocks noChangeArrowheads="1"/>
          </p:cNvSpPr>
          <p:nvPr/>
        </p:nvSpPr>
        <p:spPr bwMode="auto">
          <a:xfrm>
            <a:off x="6230938" y="4724400"/>
            <a:ext cx="2228850" cy="609600"/>
          </a:xfrm>
          <a:prstGeom prst="rect">
            <a:avLst/>
          </a:prstGeom>
          <a:noFill/>
          <a:ln w="12700" cap="sq">
            <a:noFill/>
            <a:miter lim="800000"/>
            <a:headEnd/>
            <a:tailEnd/>
          </a:ln>
          <a:effectLst>
            <a:outerShdw blurRad="63500" dist="38099" dir="2700000" algn="ctr" rotWithShape="0">
              <a:srgbClr val="000000">
                <a:alpha val="74998"/>
              </a:srgbClr>
            </a:outerShdw>
          </a:effectLst>
        </p:spPr>
        <p:txBody>
          <a:bodyPr wrap="none" lIns="0" tIns="0" rIns="0" bIns="0" anchorCtr="1">
            <a:spAutoFit/>
          </a:bodyPr>
          <a:lstStyle/>
          <a:p>
            <a:pPr algn="ctr" defTabSz="914400" eaLnBrk="0" fontAlgn="base" hangingPunct="0">
              <a:spcBef>
                <a:spcPct val="0"/>
              </a:spcBef>
              <a:spcAft>
                <a:spcPct val="0"/>
              </a:spcAft>
              <a:buFontTx/>
              <a:buChar char="•"/>
              <a:tabLst>
                <a:tab pos="3886200" algn="l"/>
                <a:tab pos="4800600" algn="l"/>
                <a:tab pos="5600700" algn="l"/>
              </a:tabLst>
              <a:defRPr/>
            </a:pPr>
            <a:r>
              <a:rPr lang="en-US" sz="4000" b="1">
                <a:solidFill>
                  <a:srgbClr val="FFFFFF"/>
                </a:solidFill>
                <a:latin typeface="Arial Narrow" pitchFamily="-111" charset="0"/>
                <a:ea typeface="Times New Roman" pitchFamily="-111" charset="0"/>
                <a:cs typeface="Times New Roman" pitchFamily="-111" charset="0"/>
              </a:rPr>
              <a:t>Obligatory</a:t>
            </a:r>
          </a:p>
        </p:txBody>
      </p:sp>
      <p:sp>
        <p:nvSpPr>
          <p:cNvPr id="770059" name="Rectangle 11"/>
          <p:cNvSpPr>
            <a:spLocks noGrp="1" noChangeArrowheads="1"/>
          </p:cNvSpPr>
          <p:nvPr>
            <p:ph type="title" idx="4294967295"/>
          </p:nvPr>
        </p:nvSpPr>
        <p:spPr>
          <a:xfrm>
            <a:off x="685800" y="288925"/>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000" b="1" dirty="0">
                <a:solidFill>
                  <a:schemeClr val="bg1"/>
                </a:solidFill>
              </a:rPr>
              <a:t>Offerings in Leviticus 1–7</a:t>
            </a:r>
          </a:p>
        </p:txBody>
      </p:sp>
    </p:spTree>
    <p:extLst>
      <p:ext uri="{BB962C8B-B14F-4D97-AF65-F5344CB8AC3E}">
        <p14:creationId xmlns:p14="http://schemas.microsoft.com/office/powerpoint/2010/main" val="39439851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70055"/>
                                        </p:tgtEl>
                                        <p:attrNameLst>
                                          <p:attrName>style.visibility</p:attrName>
                                        </p:attrNameLst>
                                      </p:cBhvr>
                                      <p:to>
                                        <p:strVal val="visible"/>
                                      </p:to>
                                    </p:set>
                                    <p:animEffect transition="in" filter="wipe(right)">
                                      <p:cBhvr>
                                        <p:cTn id="7" dur="2000"/>
                                        <p:tgtEl>
                                          <p:spTgt spid="7700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0053"/>
                                        </p:tgtEl>
                                        <p:attrNameLst>
                                          <p:attrName>style.visibility</p:attrName>
                                        </p:attrNameLst>
                                      </p:cBhvr>
                                      <p:to>
                                        <p:strVal val="visible"/>
                                      </p:to>
                                    </p:set>
                                    <p:animEffect transition="in" filter="dissolve">
                                      <p:cBhvr>
                                        <p:cTn id="12" dur="500"/>
                                        <p:tgtEl>
                                          <p:spTgt spid="77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70056"/>
                                        </p:tgtEl>
                                        <p:attrNameLst>
                                          <p:attrName>style.visibility</p:attrName>
                                        </p:attrNameLst>
                                      </p:cBhvr>
                                      <p:to>
                                        <p:strVal val="visible"/>
                                      </p:to>
                                    </p:set>
                                    <p:animEffect transition="in" filter="wipe(right)">
                                      <p:cBhvr>
                                        <p:cTn id="17" dur="2000"/>
                                        <p:tgtEl>
                                          <p:spTgt spid="7700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0054"/>
                                        </p:tgtEl>
                                        <p:attrNameLst>
                                          <p:attrName>style.visibility</p:attrName>
                                        </p:attrNameLst>
                                      </p:cBhvr>
                                      <p:to>
                                        <p:strVal val="visible"/>
                                      </p:to>
                                    </p:set>
                                    <p:animEffect transition="in" filter="dissolve">
                                      <p:cBhvr>
                                        <p:cTn id="22" dur="500"/>
                                        <p:tgtEl>
                                          <p:spTgt spid="7700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0057"/>
                                        </p:tgtEl>
                                        <p:attrNameLst>
                                          <p:attrName>style.visibility</p:attrName>
                                        </p:attrNameLst>
                                      </p:cBhvr>
                                      <p:to>
                                        <p:strVal val="visible"/>
                                      </p:to>
                                    </p:set>
                                    <p:animEffect transition="in" filter="dissolve">
                                      <p:cBhvr>
                                        <p:cTn id="27" dur="500"/>
                                        <p:tgtEl>
                                          <p:spTgt spid="77005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0058"/>
                                        </p:tgtEl>
                                        <p:attrNameLst>
                                          <p:attrName>style.visibility</p:attrName>
                                        </p:attrNameLst>
                                      </p:cBhvr>
                                      <p:to>
                                        <p:strVal val="visible"/>
                                      </p:to>
                                    </p:set>
                                    <p:animEffect transition="in" filter="dissolve">
                                      <p:cBhvr>
                                        <p:cTn id="32" dur="500"/>
                                        <p:tgtEl>
                                          <p:spTgt spid="770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53" grpId="0" animBg="1"/>
      <p:bldP spid="770054" grpId="0" animBg="1"/>
      <p:bldP spid="770055" grpId="0" animBg="1"/>
      <p:bldP spid="770056" grpId="0" animBg="1"/>
      <p:bldP spid="770057" grpId="0"/>
      <p:bldP spid="7700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Blood%20400X">
            <a:hlinkClick r:id="rId3"/>
          </p:cNvPr>
          <p:cNvPicPr>
            <a:picLocks noChangeAspect="1" noChangeArrowheads="1"/>
          </p:cNvPicPr>
          <p:nvPr/>
        </p:nvPicPr>
        <p:blipFill>
          <a:blip r:embed="rId4" cstate="screen">
            <a:lum bright="-26000"/>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4421" name="Text Box 1029"/>
          <p:cNvSpPr txBox="1">
            <a:spLocks noChangeArrowheads="1"/>
          </p:cNvSpPr>
          <p:nvPr/>
        </p:nvSpPr>
        <p:spPr bwMode="auto">
          <a:xfrm>
            <a:off x="323850" y="4635500"/>
            <a:ext cx="8610600" cy="1385888"/>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defTabSz="914400" eaLnBrk="0" fontAlgn="base" hangingPunct="0">
              <a:spcBef>
                <a:spcPct val="0"/>
              </a:spcBef>
              <a:spcAft>
                <a:spcPct val="0"/>
              </a:spcAft>
              <a:defRPr/>
            </a:pPr>
            <a:r>
              <a:rPr lang="ru-RU" sz="2800" b="1" dirty="0">
                <a:solidFill>
                  <a:srgbClr val="FFFFFF"/>
                </a:solidFill>
                <a:latin typeface="Arial"/>
                <a:ea typeface="Times New Roman" pitchFamily="-111" charset="0"/>
                <a:cs typeface="Arial"/>
              </a:rPr>
              <a:t>"</a:t>
            </a:r>
            <a:r>
              <a:rPr lang="en-US" sz="2800" b="1" dirty="0">
                <a:solidFill>
                  <a:srgbClr val="FFFFFF"/>
                </a:solidFill>
                <a:latin typeface="Arial"/>
                <a:ea typeface="Times New Roman" pitchFamily="-111" charset="0"/>
                <a:cs typeface="Arial"/>
              </a:rPr>
              <a:t>In fact, the law requires that nearly everything be cleansed with blood, and without the shedding of blood there is no forgiveness</a:t>
            </a:r>
            <a:r>
              <a:rPr lang="ru-RU" sz="2800" b="1" dirty="0">
                <a:solidFill>
                  <a:srgbClr val="FFFFFF"/>
                </a:solidFill>
                <a:latin typeface="Arial"/>
                <a:ea typeface="Times New Roman" pitchFamily="-111" charset="0"/>
                <a:cs typeface="Arial"/>
              </a:rPr>
              <a:t>"</a:t>
            </a:r>
            <a:r>
              <a:rPr lang="en-US" sz="2800" b="1" dirty="0">
                <a:solidFill>
                  <a:srgbClr val="FFFFFF"/>
                </a:solidFill>
                <a:latin typeface="Arial"/>
                <a:ea typeface="Times New Roman" pitchFamily="-111" charset="0"/>
                <a:cs typeface="Arial"/>
              </a:rPr>
              <a:t> (Heb. 9:22</a:t>
            </a:r>
            <a:r>
              <a:rPr lang="en-US" sz="2000" b="1" dirty="0">
                <a:solidFill>
                  <a:srgbClr val="FFFFFF"/>
                </a:solidFill>
                <a:latin typeface="Arial"/>
                <a:ea typeface="Times New Roman" pitchFamily="-111" charset="0"/>
                <a:cs typeface="Arial"/>
              </a:rPr>
              <a:t> NIV</a:t>
            </a:r>
            <a:r>
              <a:rPr lang="en-US" sz="2800" b="1" dirty="0">
                <a:solidFill>
                  <a:srgbClr val="FFFFFF"/>
                </a:solidFill>
                <a:latin typeface="Arial"/>
                <a:ea typeface="Times New Roman" pitchFamily="-111" charset="0"/>
                <a:cs typeface="Arial"/>
              </a:rPr>
              <a:t>) </a:t>
            </a:r>
          </a:p>
        </p:txBody>
      </p:sp>
      <p:sp>
        <p:nvSpPr>
          <p:cNvPr id="444422" name="Rectangle 1030"/>
          <p:cNvSpPr>
            <a:spLocks noRot="1" noChangeArrowheads="1"/>
          </p:cNvSpPr>
          <p:nvPr/>
        </p:nvSpPr>
        <p:spPr bwMode="auto">
          <a:xfrm>
            <a:off x="25400" y="630238"/>
            <a:ext cx="9155113"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lgn="ctr" defTabSz="914400" fontAlgn="base">
              <a:spcBef>
                <a:spcPct val="0"/>
              </a:spcBef>
              <a:spcAft>
                <a:spcPct val="0"/>
              </a:spcAft>
              <a:defRPr/>
            </a:pPr>
            <a:r>
              <a:rPr kumimoji="1" lang="en-US" sz="5400" b="1" dirty="0">
                <a:solidFill>
                  <a:srgbClr val="FFFFFF"/>
                </a:solidFill>
                <a:effectLst>
                  <a:outerShdw blurRad="38100" dist="38100" dir="2700000" algn="tl">
                    <a:srgbClr val="000000"/>
                  </a:outerShdw>
                </a:effectLst>
                <a:latin typeface="Arial"/>
                <a:ea typeface="ＭＳ Ｐゴシック" charset="0"/>
                <a:cs typeface="Arial"/>
              </a:rPr>
              <a:t>What</a:t>
            </a:r>
            <a:r>
              <a:rPr kumimoji="1" lang="uk-UA" altLang="ja-JP" sz="5400" b="1" dirty="0">
                <a:solidFill>
                  <a:srgbClr val="FFFFFF"/>
                </a:solidFill>
                <a:effectLst>
                  <a:outerShdw blurRad="38100" dist="38100" dir="2700000" algn="tl">
                    <a:srgbClr val="000000"/>
                  </a:outerShdw>
                </a:effectLst>
                <a:latin typeface="Arial"/>
                <a:ea typeface="ＭＳ Ｐゴシック" charset="0"/>
                <a:cs typeface="Arial"/>
              </a:rPr>
              <a:t>'</a:t>
            </a:r>
            <a:r>
              <a:rPr kumimoji="1" lang="en-US" sz="5400" b="1" dirty="0">
                <a:solidFill>
                  <a:srgbClr val="FFFFFF"/>
                </a:solidFill>
                <a:effectLst>
                  <a:outerShdw blurRad="38100" dist="38100" dir="2700000" algn="tl">
                    <a:srgbClr val="000000"/>
                  </a:outerShdw>
                </a:effectLst>
                <a:latin typeface="Arial"/>
                <a:ea typeface="ＭＳ Ｐゴシック" charset="0"/>
                <a:cs typeface="Arial"/>
              </a:rPr>
              <a:t>s the Significance of</a:t>
            </a:r>
          </a:p>
        </p:txBody>
      </p:sp>
      <p:sp>
        <p:nvSpPr>
          <p:cNvPr id="444424" name="Rectangle 1032"/>
          <p:cNvSpPr>
            <a:spLocks noGrp="1" noRot="1" noChangeArrowheads="1"/>
          </p:cNvSpPr>
          <p:nvPr>
            <p:ph type="title"/>
          </p:nvPr>
        </p:nvSpPr>
        <p:spPr>
          <a:xfrm>
            <a:off x="735013" y="2006600"/>
            <a:ext cx="8229600" cy="2717800"/>
          </a:xfrm>
          <a:effectLst>
            <a:outerShdw blurRad="63500" dist="53882" dir="2700000" algn="ctr" rotWithShape="0">
              <a:schemeClr val="tx1">
                <a:alpha val="74998"/>
              </a:schemeClr>
            </a:outerShdw>
          </a:effectLst>
        </p:spPr>
        <p:txBody>
          <a:bodyPr anchor="t"/>
          <a:lstStyle/>
          <a:p>
            <a:pPr eaLnBrk="1" hangingPunct="1">
              <a:lnSpc>
                <a:spcPct val="90000"/>
              </a:lnSpc>
              <a:spcBef>
                <a:spcPct val="20000"/>
              </a:spcBef>
              <a:buClr>
                <a:schemeClr val="hlink"/>
              </a:buClr>
              <a:buSzPct val="70000"/>
              <a:buFont typeface="Wingdings" charset="0"/>
              <a:buNone/>
              <a:defRPr/>
            </a:pPr>
            <a:r>
              <a:rPr kumimoji="1" lang="en-US" sz="18200" dirty="0">
                <a:solidFill>
                  <a:srgbClr val="FF0066"/>
                </a:solidFill>
                <a:ea typeface="ＭＳ Ｐゴシック" charset="0"/>
              </a:rPr>
              <a:t>Blood?</a:t>
            </a:r>
          </a:p>
        </p:txBody>
      </p:sp>
      <p:sp>
        <p:nvSpPr>
          <p:cNvPr id="6" name="Text Box 9"/>
          <p:cNvSpPr txBox="1">
            <a:spLocks noChangeArrowheads="1"/>
          </p:cNvSpPr>
          <p:nvPr/>
        </p:nvSpPr>
        <p:spPr bwMode="auto">
          <a:xfrm>
            <a:off x="9472667" y="168275"/>
            <a:ext cx="868362" cy="461963"/>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127a</a:t>
            </a:r>
          </a:p>
        </p:txBody>
      </p:sp>
    </p:spTree>
    <p:extLst>
      <p:ext uri="{BB962C8B-B14F-4D97-AF65-F5344CB8AC3E}">
        <p14:creationId xmlns:p14="http://schemas.microsoft.com/office/powerpoint/2010/main" val="26022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026" descr="blood"/>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44450"/>
            <a:ext cx="9144000" cy="684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5443" name="Rectangle 1027"/>
          <p:cNvSpPr>
            <a:spLocks noGrp="1" noRot="1" noChangeArrowheads="1"/>
          </p:cNvSpPr>
          <p:nvPr>
            <p:ph type="title"/>
          </p:nvPr>
        </p:nvSpPr>
        <p:spPr>
          <a:xfrm>
            <a:off x="457200" y="620713"/>
            <a:ext cx="8229600" cy="796925"/>
          </a:xfrm>
          <a:gradFill rotWithShape="1">
            <a:gsLst>
              <a:gs pos="0">
                <a:srgbClr val="FF3300">
                  <a:gamma/>
                  <a:shade val="46275"/>
                  <a:invGamma/>
                </a:srgbClr>
              </a:gs>
              <a:gs pos="50000">
                <a:srgbClr val="FF0000"/>
              </a:gs>
              <a:gs pos="100000">
                <a:srgbClr val="FF3300">
                  <a:gamma/>
                  <a:shade val="46275"/>
                  <a:invGamma/>
                </a:srgbClr>
              </a:gs>
            </a:gsLst>
            <a:lin ang="5400000" scaled="1"/>
          </a:gradFill>
        </p:spPr>
        <p:txBody>
          <a:bodyPr/>
          <a:lstStyle/>
          <a:p>
            <a:pPr eaLnBrk="1" hangingPunct="1">
              <a:defRPr/>
            </a:pPr>
            <a:r>
              <a:rPr kumimoji="1" lang="ru-RU" altLang="ja-JP" sz="4800" dirty="0">
                <a:ea typeface="ＭＳ Ｐゴシック" charset="0"/>
              </a:rPr>
              <a:t>"</a:t>
            </a:r>
            <a:r>
              <a:rPr kumimoji="1" lang="en-US" sz="4800" dirty="0">
                <a:ea typeface="ＭＳ Ｐゴシック" charset="0"/>
              </a:rPr>
              <a:t>The life is in the blood</a:t>
            </a:r>
            <a:r>
              <a:rPr kumimoji="1" lang="ru-RU" altLang="ja-JP" sz="4800" dirty="0">
                <a:ea typeface="ＭＳ Ｐゴシック" charset="0"/>
              </a:rPr>
              <a:t>"</a:t>
            </a:r>
            <a:endParaRPr kumimoji="1" lang="en-US" sz="4800" dirty="0">
              <a:ea typeface="ＭＳ Ｐゴシック" charset="0"/>
            </a:endParaRPr>
          </a:p>
        </p:txBody>
      </p:sp>
      <p:sp>
        <p:nvSpPr>
          <p:cNvPr id="445445" name="Rectangle 1029"/>
          <p:cNvSpPr>
            <a:spLocks noChangeArrowheads="1"/>
          </p:cNvSpPr>
          <p:nvPr/>
        </p:nvSpPr>
        <p:spPr bwMode="auto">
          <a:xfrm>
            <a:off x="755650" y="1733550"/>
            <a:ext cx="8137525" cy="4648200"/>
          </a:xfrm>
          <a:prstGeom prst="rect">
            <a:avLst/>
          </a:prstGeom>
          <a:noFill/>
          <a:ln w="9525">
            <a:noFill/>
            <a:miter lim="800000"/>
            <a:headEnd/>
            <a:tailEnd/>
          </a:ln>
          <a:effectLst/>
        </p:spPr>
        <p:txBody>
          <a:bodyPr/>
          <a:lstStyle/>
          <a:p>
            <a:pPr defTabSz="914400" fontAlgn="base">
              <a:lnSpc>
                <a:spcPct val="80000"/>
              </a:lnSpc>
              <a:spcBef>
                <a:spcPct val="20000"/>
              </a:spcBef>
              <a:spcAft>
                <a:spcPct val="0"/>
              </a:spcAft>
              <a:buClr>
                <a:srgbClr val="FFCC00"/>
              </a:buClr>
              <a:buSzPct val="70000"/>
              <a:defRPr/>
            </a:pPr>
            <a:r>
              <a:rPr kumimoji="1" lang="ru-RU" altLang="ja-JP"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For the life of a creature is in the blood, and I have given it to you to make atonement for yourselves on the altar; it is the blood that makes atonement for one</a:t>
            </a:r>
            <a:r>
              <a:rPr kumimoji="1" lang="uk-UA"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s life</a:t>
            </a:r>
            <a:r>
              <a:rPr kumimoji="1" lang="ru-RU" altLang="ja-JP" sz="4400" b="1" dirty="0">
                <a:solidFill>
                  <a:srgbClr val="FFFFFF"/>
                </a:solidFill>
                <a:effectLst>
                  <a:glow rad="228600">
                    <a:srgbClr val="000514"/>
                  </a:glow>
                </a:effectLst>
                <a:latin typeface="Arial"/>
                <a:ea typeface="ＭＳ Ｐゴシック" charset="0"/>
                <a:cs typeface="Arial"/>
              </a:rPr>
              <a:t>"</a:t>
            </a:r>
            <a:r>
              <a:rPr kumimoji="1" lang="en-US" sz="4400" b="1" dirty="0">
                <a:solidFill>
                  <a:srgbClr val="FFFFFF"/>
                </a:solidFill>
                <a:effectLst>
                  <a:glow rad="228600">
                    <a:srgbClr val="000514"/>
                  </a:glow>
                </a:effectLst>
                <a:latin typeface="Arial"/>
                <a:ea typeface="ＭＳ Ｐゴシック" charset="0"/>
                <a:cs typeface="Arial"/>
              </a:rPr>
              <a:t> (Lev. 17:11)</a:t>
            </a:r>
          </a:p>
        </p:txBody>
      </p:sp>
      <p:sp>
        <p:nvSpPr>
          <p:cNvPr id="5" name="Text Box 9"/>
          <p:cNvSpPr txBox="1">
            <a:spLocks noChangeArrowheads="1"/>
          </p:cNvSpPr>
          <p:nvPr/>
        </p:nvSpPr>
        <p:spPr bwMode="auto">
          <a:xfrm>
            <a:off x="9333271" y="170268"/>
            <a:ext cx="868362" cy="461963"/>
          </a:xfrm>
          <a:prstGeom prst="rect">
            <a:avLst/>
          </a:prstGeom>
          <a:solidFill>
            <a:srgbClr val="000000"/>
          </a:solidFill>
          <a:ln w="9525">
            <a:noFill/>
            <a:miter lim="800000"/>
            <a:headEnd/>
            <a:tailEnd/>
          </a:ln>
          <a:effectLst/>
        </p:spPr>
        <p:txBody>
          <a:bodyPr wrap="none">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defTabSz="914400">
              <a:defRPr/>
            </a:pPr>
            <a:r>
              <a:rPr lang="en-US" sz="2400" b="1" kern="0" dirty="0">
                <a:solidFill>
                  <a:srgbClr val="FFFFFF"/>
                </a:solidFill>
                <a:effectLst>
                  <a:outerShdw blurRad="38100" dist="38100" dir="2700000" algn="tl">
                    <a:srgbClr val="000000"/>
                  </a:outerShdw>
                </a:effectLst>
                <a:latin typeface="Arial" charset="0"/>
              </a:rPr>
              <a:t>127a</a:t>
            </a:r>
          </a:p>
        </p:txBody>
      </p:sp>
    </p:spTree>
    <p:extLst>
      <p:ext uri="{BB962C8B-B14F-4D97-AF65-F5344CB8AC3E}">
        <p14:creationId xmlns:p14="http://schemas.microsoft.com/office/powerpoint/2010/main" val="1203253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445"/>
                                        </p:tgtEl>
                                        <p:attrNameLst>
                                          <p:attrName>style.visibility</p:attrName>
                                        </p:attrNameLst>
                                      </p:cBhvr>
                                      <p:to>
                                        <p:strVal val="visible"/>
                                      </p:to>
                                    </p:set>
                                    <p:animEffect transition="in" filter="fade">
                                      <p:cBhvr>
                                        <p:cTn id="7" dur="1000"/>
                                        <p:tgtEl>
                                          <p:spTgt spid="445445"/>
                                        </p:tgtEl>
                                      </p:cBhvr>
                                    </p:animEffect>
                                    <p:anim calcmode="lin" valueType="num">
                                      <p:cBhvr>
                                        <p:cTn id="8" dur="1000" fill="hold"/>
                                        <p:tgtEl>
                                          <p:spTgt spid="445445"/>
                                        </p:tgtEl>
                                        <p:attrNameLst>
                                          <p:attrName>ppt_x</p:attrName>
                                        </p:attrNameLst>
                                      </p:cBhvr>
                                      <p:tavLst>
                                        <p:tav tm="0">
                                          <p:val>
                                            <p:strVal val="#ppt_x"/>
                                          </p:val>
                                        </p:tav>
                                        <p:tav tm="100000">
                                          <p:val>
                                            <p:strVal val="#ppt_x"/>
                                          </p:val>
                                        </p:tav>
                                      </p:tavLst>
                                    </p:anim>
                                    <p:anim calcmode="lin" valueType="num">
                                      <p:cBhvr>
                                        <p:cTn id="9" dur="1000" fill="hold"/>
                                        <p:tgtEl>
                                          <p:spTgt spid="4454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4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2663825"/>
            <a:ext cx="8763000" cy="410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1842" name="Rectangle 1027"/>
          <p:cNvSpPr>
            <a:spLocks noGrp="1" noChangeArrowheads="1"/>
          </p:cNvSpPr>
          <p:nvPr>
            <p:ph type="ctrTitle"/>
          </p:nvPr>
        </p:nvSpPr>
        <p:spPr>
          <a:xfrm>
            <a:off x="228600" y="228600"/>
            <a:ext cx="8686800" cy="1676400"/>
          </a:xfrm>
        </p:spPr>
        <p:txBody>
          <a:bodyPr/>
          <a:lstStyle/>
          <a:p>
            <a:pPr eaLnBrk="1" hangingPunct="1"/>
            <a:r>
              <a:rPr kumimoji="1" lang="en-US" sz="3200" b="1">
                <a:solidFill>
                  <a:schemeClr val="bg1"/>
                </a:solidFill>
                <a:latin typeface="Arial" charset="0"/>
                <a:ea typeface="ＭＳ Ｐゴシック" charset="0"/>
              </a:rPr>
              <a:t>For a great online tabernacle survey go to:</a:t>
            </a:r>
            <a:endParaRPr kumimoji="1" lang="en-US" sz="4000" b="1">
              <a:latin typeface="Arial" charset="0"/>
              <a:ea typeface="ＭＳ Ｐゴシック" charset="0"/>
            </a:endParaRPr>
          </a:p>
        </p:txBody>
      </p:sp>
      <p:sp>
        <p:nvSpPr>
          <p:cNvPr id="291843" name="Text Box 1029"/>
          <p:cNvSpPr txBox="1">
            <a:spLocks noChangeArrowheads="1"/>
          </p:cNvSpPr>
          <p:nvPr/>
        </p:nvSpPr>
        <p:spPr bwMode="auto">
          <a:xfrm>
            <a:off x="247650" y="1628775"/>
            <a:ext cx="8374063"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nchorCtr="1">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defTabSz="914400" eaLnBrk="0" fontAlgn="base" hangingPunct="0">
              <a:spcBef>
                <a:spcPct val="0"/>
              </a:spcBef>
              <a:spcAft>
                <a:spcPct val="0"/>
              </a:spcAft>
            </a:pPr>
            <a:r>
              <a:rPr kumimoji="1" lang="en-US" sz="3200" b="1">
                <a:solidFill>
                  <a:srgbClr val="FFFFFF"/>
                </a:solidFill>
                <a:latin typeface="Arial" charset="0"/>
                <a:cs typeface="Arial" charset="0"/>
              </a:rPr>
              <a:t>http://www.domini.org/tabern/tabhome.htm</a:t>
            </a:r>
          </a:p>
        </p:txBody>
      </p:sp>
    </p:spTree>
    <p:extLst>
      <p:ext uri="{BB962C8B-B14F-4D97-AF65-F5344CB8AC3E}">
        <p14:creationId xmlns:p14="http://schemas.microsoft.com/office/powerpoint/2010/main" val="3549374159"/>
      </p:ext>
    </p:extLst>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3889" name="Group 2"/>
          <p:cNvGrpSpPr>
            <a:grpSpLocks/>
          </p:cNvGrpSpPr>
          <p:nvPr/>
        </p:nvGrpSpPr>
        <p:grpSpPr bwMode="auto">
          <a:xfrm>
            <a:off x="0" y="0"/>
            <a:ext cx="9263063" cy="7086600"/>
            <a:chOff x="0" y="0"/>
            <a:chExt cx="5835" cy="4464"/>
          </a:xfrm>
        </p:grpSpPr>
        <p:pic>
          <p:nvPicPr>
            <p:cNvPr id="293894"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Freeform 4"/>
            <p:cNvSpPr>
              <a:spLocks/>
            </p:cNvSpPr>
            <p:nvPr/>
          </p:nvSpPr>
          <p:spPr bwMode="auto">
            <a:xfrm>
              <a:off x="1152" y="0"/>
              <a:ext cx="4683" cy="1200"/>
            </a:xfrm>
            <a:custGeom>
              <a:avLst/>
              <a:gdLst>
                <a:gd name="T0" fmla="*/ 200 w 4658"/>
                <a:gd name="T1" fmla="*/ 1290 h 1116"/>
                <a:gd name="T2" fmla="*/ 630 w 4658"/>
                <a:gd name="T3" fmla="*/ 1916 h 1116"/>
                <a:gd name="T4" fmla="*/ 1264 w 4658"/>
                <a:gd name="T5" fmla="*/ 2452 h 1116"/>
                <a:gd name="T6" fmla="*/ 1362 w 4658"/>
                <a:gd name="T7" fmla="*/ 2655 h 1116"/>
                <a:gd name="T8" fmla="*/ 1489 w 4658"/>
                <a:gd name="T9" fmla="*/ 3155 h 1116"/>
                <a:gd name="T10" fmla="*/ 1623 w 4658"/>
                <a:gd name="T11" fmla="*/ 3491 h 1116"/>
                <a:gd name="T12" fmla="*/ 1679 w 4658"/>
                <a:gd name="T13" fmla="*/ 3683 h 1116"/>
                <a:gd name="T14" fmla="*/ 1747 w 4658"/>
                <a:gd name="T15" fmla="*/ 3744 h 1116"/>
                <a:gd name="T16" fmla="*/ 2051 w 4658"/>
                <a:gd name="T17" fmla="*/ 4143 h 1116"/>
                <a:gd name="T18" fmla="*/ 2240 w 4658"/>
                <a:gd name="T19" fmla="*/ 4330 h 1116"/>
                <a:gd name="T20" fmla="*/ 2385 w 4658"/>
                <a:gd name="T21" fmla="*/ 4577 h 1116"/>
                <a:gd name="T22" fmla="*/ 2470 w 4658"/>
                <a:gd name="T23" fmla="*/ 4671 h 1116"/>
                <a:gd name="T24" fmla="*/ 2610 w 4658"/>
                <a:gd name="T25" fmla="*/ 4777 h 1116"/>
                <a:gd name="T26" fmla="*/ 2758 w 4658"/>
                <a:gd name="T27" fmla="*/ 5066 h 1116"/>
                <a:gd name="T28" fmla="*/ 2848 w 4658"/>
                <a:gd name="T29" fmla="*/ 5259 h 1116"/>
                <a:gd name="T30" fmla="*/ 2989 w 4658"/>
                <a:gd name="T31" fmla="*/ 5367 h 1116"/>
                <a:gd name="T32" fmla="*/ 3268 w 4658"/>
                <a:gd name="T33" fmla="*/ 5767 h 1116"/>
                <a:gd name="T34" fmla="*/ 3606 w 4658"/>
                <a:gd name="T35" fmla="*/ 6288 h 1116"/>
                <a:gd name="T36" fmla="*/ 3997 w 4658"/>
                <a:gd name="T37" fmla="*/ 6539 h 1116"/>
                <a:gd name="T38" fmla="*/ 4124 w 4658"/>
                <a:gd name="T39" fmla="*/ 6692 h 1116"/>
                <a:gd name="T40" fmla="*/ 4410 w 4658"/>
                <a:gd name="T41" fmla="*/ 7231 h 1116"/>
                <a:gd name="T42" fmla="*/ 4482 w 4658"/>
                <a:gd name="T43" fmla="*/ 7429 h 1116"/>
                <a:gd name="T44" fmla="*/ 4496 w 4658"/>
                <a:gd name="T45" fmla="*/ 8123 h 1116"/>
                <a:gd name="T46" fmla="*/ 4600 w 4658"/>
                <a:gd name="T47" fmla="*/ 8381 h 1116"/>
                <a:gd name="T48" fmla="*/ 4978 w 4658"/>
                <a:gd name="T49" fmla="*/ 8404 h 1116"/>
                <a:gd name="T50" fmla="*/ 5105 w 4658"/>
                <a:gd name="T51" fmla="*/ 8955 h 1116"/>
                <a:gd name="T52" fmla="*/ 5183 w 4658"/>
                <a:gd name="T53" fmla="*/ 9149 h 1116"/>
                <a:gd name="T54" fmla="*/ 5258 w 4658"/>
                <a:gd name="T55" fmla="*/ 9022 h 1116"/>
                <a:gd name="T56" fmla="*/ 5286 w 4658"/>
                <a:gd name="T57" fmla="*/ 8575 h 1116"/>
                <a:gd name="T58" fmla="*/ 5329 w 4658"/>
                <a:gd name="T59" fmla="*/ 8476 h 1116"/>
                <a:gd name="T60" fmla="*/ 5352 w 4658"/>
                <a:gd name="T61" fmla="*/ 8404 h 1116"/>
                <a:gd name="T62" fmla="*/ 5386 w 4658"/>
                <a:gd name="T63" fmla="*/ 8076 h 1116"/>
                <a:gd name="T64" fmla="*/ 5399 w 4658"/>
                <a:gd name="T65" fmla="*/ 7669 h 1116"/>
                <a:gd name="T66" fmla="*/ 5407 w 4658"/>
                <a:gd name="T67" fmla="*/ 6404 h 1116"/>
                <a:gd name="T68" fmla="*/ 5420 w 4658"/>
                <a:gd name="T69" fmla="*/ 5457 h 1116"/>
                <a:gd name="T70" fmla="*/ 5399 w 4658"/>
                <a:gd name="T71" fmla="*/ 1968 h 1116"/>
                <a:gd name="T72" fmla="*/ 5386 w 4658"/>
                <a:gd name="T73" fmla="*/ 1290 h 1116"/>
                <a:gd name="T74" fmla="*/ 4895 w 4658"/>
                <a:gd name="T75" fmla="*/ 985 h 1116"/>
                <a:gd name="T76" fmla="*/ 3871 w 4658"/>
                <a:gd name="T77" fmla="*/ 543 h 1116"/>
                <a:gd name="T78" fmla="*/ 2793 w 4658"/>
                <a:gd name="T79" fmla="*/ 589 h 1116"/>
                <a:gd name="T80" fmla="*/ 1863 w 4658"/>
                <a:gd name="T81" fmla="*/ 349 h 1116"/>
                <a:gd name="T82" fmla="*/ 1593 w 4658"/>
                <a:gd name="T83" fmla="*/ 197 h 1116"/>
                <a:gd name="T84" fmla="*/ 1153 w 4658"/>
                <a:gd name="T85" fmla="*/ 0 h 1116"/>
                <a:gd name="T86" fmla="*/ 734 w 4658"/>
                <a:gd name="T87" fmla="*/ 6 h 1116"/>
                <a:gd name="T88" fmla="*/ 81 w 4658"/>
                <a:gd name="T89" fmla="*/ 589 h 1116"/>
                <a:gd name="T90" fmla="*/ 39 w 4658"/>
                <a:gd name="T91" fmla="*/ 637 h 1116"/>
                <a:gd name="T92" fmla="*/ 140 w 4658"/>
                <a:gd name="T93" fmla="*/ 1422 h 1116"/>
                <a:gd name="T94" fmla="*/ 542 w 4658"/>
                <a:gd name="T95" fmla="*/ 2208 h 1116"/>
                <a:gd name="T96" fmla="*/ 702 w 4658"/>
                <a:gd name="T97" fmla="*/ 2363 h 1116"/>
                <a:gd name="T98" fmla="*/ 797 w 4658"/>
                <a:gd name="T99" fmla="*/ 2514 h 1116"/>
                <a:gd name="T100" fmla="*/ 876 w 4658"/>
                <a:gd name="T101" fmla="*/ 2612 h 1116"/>
                <a:gd name="T102" fmla="*/ 1110 w 4658"/>
                <a:gd name="T103" fmla="*/ 3043 h 1116"/>
                <a:gd name="T104" fmla="*/ 1306 w 4658"/>
                <a:gd name="T105" fmla="*/ 3449 h 1116"/>
                <a:gd name="T106" fmla="*/ 1462 w 4658"/>
                <a:gd name="T107" fmla="*/ 3744 h 1116"/>
                <a:gd name="T108" fmla="*/ 1600 w 4658"/>
                <a:gd name="T109" fmla="*/ 3935 h 1116"/>
                <a:gd name="T110" fmla="*/ 1841 w 4658"/>
                <a:gd name="T111" fmla="*/ 4177 h 1116"/>
                <a:gd name="T112" fmla="*/ 1985 w 4658"/>
                <a:gd name="T113" fmla="*/ 4470 h 1116"/>
                <a:gd name="T114" fmla="*/ 2065 w 4658"/>
                <a:gd name="T115" fmla="*/ 4671 h 1116"/>
                <a:gd name="T116" fmla="*/ 2385 w 4658"/>
                <a:gd name="T117" fmla="*/ 4820 h 1116"/>
                <a:gd name="T118" fmla="*/ 2723 w 4658"/>
                <a:gd name="T119" fmla="*/ 5019 h 1116"/>
                <a:gd name="T120" fmla="*/ 2855 w 4658"/>
                <a:gd name="T121" fmla="*/ 5167 h 1116"/>
                <a:gd name="T122" fmla="*/ 3507 w 4658"/>
                <a:gd name="T123" fmla="*/ 5803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6"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293897"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Courtyard</a:t>
            </a:r>
          </a:p>
        </p:txBody>
      </p:sp>
      <p:sp>
        <p:nvSpPr>
          <p:cNvPr id="161800" name="Text Box 8"/>
          <p:cNvSpPr txBox="1">
            <a:spLocks noChangeArrowheads="1"/>
          </p:cNvSpPr>
          <p:nvPr/>
        </p:nvSpPr>
        <p:spPr bwMode="auto">
          <a:xfrm>
            <a:off x="4343400" y="162458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effectLst>
                  <a:glow rad="254000">
                    <a:srgbClr val="000000">
                      <a:alpha val="75000"/>
                    </a:srgbClr>
                  </a:glow>
                </a:effectLst>
                <a:latin typeface="Arial"/>
                <a:ea typeface="Times New Roman" pitchFamily="-111" charset="0"/>
                <a:cs typeface="Arial"/>
              </a:rPr>
              <a:t>Holy Place</a:t>
            </a:r>
          </a:p>
        </p:txBody>
      </p:sp>
      <p:sp>
        <p:nvSpPr>
          <p:cNvPr id="161801" name="Text Box 9"/>
          <p:cNvSpPr txBox="1">
            <a:spLocks noChangeArrowheads="1"/>
          </p:cNvSpPr>
          <p:nvPr/>
        </p:nvSpPr>
        <p:spPr bwMode="auto">
          <a:xfrm>
            <a:off x="7162800" y="2310383"/>
            <a:ext cx="19812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914400" fontAlgn="base">
              <a:spcBef>
                <a:spcPct val="50000"/>
              </a:spcBef>
              <a:spcAft>
                <a:spcPct val="0"/>
              </a:spcAft>
              <a:defRPr/>
            </a:pPr>
            <a:r>
              <a:rPr lang="en-US" sz="3600" b="1" dirty="0">
                <a:solidFill>
                  <a:srgbClr val="FFFFFF"/>
                </a:solidFill>
                <a:effectLst>
                  <a:glow rad="254000">
                    <a:srgbClr val="000000">
                      <a:alpha val="75000"/>
                    </a:srgbClr>
                  </a:glow>
                </a:effectLst>
                <a:latin typeface="Arial"/>
                <a:ea typeface="Times New Roman" pitchFamily="-111" charset="0"/>
                <a:cs typeface="Arial"/>
              </a:rPr>
              <a:t>Holy of Holies</a:t>
            </a:r>
          </a:p>
        </p:txBody>
      </p:sp>
      <p:sp>
        <p:nvSpPr>
          <p:cNvPr id="293893" name="Rectangle 10"/>
          <p:cNvSpPr>
            <a:spLocks noGrp="1" noChangeArrowheads="1"/>
          </p:cNvSpPr>
          <p:nvPr>
            <p:ph type="title" idx="4294967295"/>
          </p:nvPr>
        </p:nvSpPr>
        <p:spPr>
          <a:xfrm>
            <a:off x="0" y="5943600"/>
            <a:ext cx="9144000" cy="1143000"/>
          </a:xfrm>
        </p:spPr>
        <p:txBody>
          <a:bodyPr/>
          <a:lstStyle/>
          <a:p>
            <a:pPr eaLnBrk="1" hangingPunct="1"/>
            <a:r>
              <a:rPr lang="en-US" sz="4000" b="1">
                <a:solidFill>
                  <a:schemeClr val="tx1"/>
                </a:solidFill>
                <a:latin typeface="Arial" charset="0"/>
                <a:ea typeface="ＭＳ Ｐゴシック" charset="0"/>
              </a:rPr>
              <a:t>Day of Atonement (Lev. 16:29-34)</a:t>
            </a:r>
          </a:p>
        </p:txBody>
      </p:sp>
    </p:spTree>
    <p:extLst>
      <p:ext uri="{BB962C8B-B14F-4D97-AF65-F5344CB8AC3E}">
        <p14:creationId xmlns:p14="http://schemas.microsoft.com/office/powerpoint/2010/main" val="175037007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Slide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dirty="0">
                <a:solidFill>
                  <a:srgbClr val="FFFFFF"/>
                </a:solidFill>
                <a:latin typeface="Arial"/>
                <a:ea typeface="Times New Roman" pitchFamily="-111" charset="0"/>
                <a:cs typeface="Arial"/>
              </a:rPr>
              <a:t>Leviticus 16:29-34</a:t>
            </a: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71463" indent="-271463" defTabSz="914400" fontAlgn="base">
              <a:spcBef>
                <a:spcPct val="50000"/>
              </a:spcBef>
              <a:spcAft>
                <a:spcPct val="0"/>
              </a:spcAft>
              <a:buFontTx/>
              <a:buChar char="•"/>
              <a:defRPr/>
            </a:pPr>
            <a:r>
              <a:rPr lang="en-US" sz="3200" b="1" dirty="0">
                <a:solidFill>
                  <a:srgbClr val="FFFFFF"/>
                </a:solidFill>
                <a:latin typeface="Arial"/>
                <a:ea typeface="Times New Roman" pitchFamily="-111" charset="0"/>
                <a:cs typeface="Arial"/>
              </a:rPr>
              <a:t>Priest</a:t>
            </a:r>
            <a:r>
              <a:rPr lang="uk-UA"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preparation</a:t>
            </a:r>
          </a:p>
          <a:p>
            <a:pPr marL="271463" indent="-271463" defTabSz="914400" fontAlgn="base">
              <a:spcBef>
                <a:spcPct val="50000"/>
              </a:spcBef>
              <a:spcAft>
                <a:spcPct val="0"/>
              </a:spcAft>
              <a:buFontTx/>
              <a:buChar char="•"/>
              <a:defRPr/>
            </a:pPr>
            <a:r>
              <a:rPr lang="en-US" sz="3200" b="1" dirty="0">
                <a:solidFill>
                  <a:srgbClr val="FFFFFF"/>
                </a:solidFill>
                <a:latin typeface="Arial"/>
                <a:ea typeface="Times New Roman" pitchFamily="-111" charset="0"/>
                <a:cs typeface="Arial"/>
              </a:rPr>
              <a:t>Priest</a:t>
            </a:r>
            <a:r>
              <a:rPr lang="uk-UA"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sin offering</a:t>
            </a:r>
          </a:p>
          <a:p>
            <a:pPr marL="271463" indent="-271463" defTabSz="914400" fontAlgn="base">
              <a:spcBef>
                <a:spcPct val="50000"/>
              </a:spcBef>
              <a:spcAft>
                <a:spcPct val="0"/>
              </a:spcAft>
              <a:buFontTx/>
              <a:buChar char="•"/>
              <a:defRPr/>
            </a:pPr>
            <a:r>
              <a:rPr lang="en-US" sz="3200" b="1" dirty="0">
                <a:solidFill>
                  <a:srgbClr val="FFFFFF"/>
                </a:solidFill>
                <a:latin typeface="Arial"/>
                <a:ea typeface="Times New Roman" pitchFamily="-111" charset="0"/>
                <a:cs typeface="Arial"/>
              </a:rPr>
              <a:t>People</a:t>
            </a:r>
            <a:r>
              <a:rPr lang="uk-UA" sz="3200" b="1" dirty="0">
                <a:solidFill>
                  <a:srgbClr val="FFFFFF"/>
                </a:solidFill>
                <a:latin typeface="Arial"/>
                <a:ea typeface="Times New Roman" pitchFamily="-111" charset="0"/>
                <a:cs typeface="Arial"/>
              </a:rPr>
              <a:t>'</a:t>
            </a:r>
            <a:r>
              <a:rPr lang="en-US" sz="3200" b="1" dirty="0">
                <a:solidFill>
                  <a:srgbClr val="FFFFFF"/>
                </a:solidFill>
                <a:latin typeface="Arial"/>
                <a:ea typeface="Times New Roman" pitchFamily="-111" charset="0"/>
                <a:cs typeface="Arial"/>
              </a:rPr>
              <a:t>s sin offering </a:t>
            </a:r>
          </a:p>
          <a:p>
            <a:pPr marL="271463" indent="-271463" defTabSz="914400" fontAlgn="base">
              <a:spcBef>
                <a:spcPct val="50000"/>
              </a:spcBef>
              <a:spcAft>
                <a:spcPct val="0"/>
              </a:spcAft>
              <a:buFontTx/>
              <a:buChar char="•"/>
              <a:defRPr/>
            </a:pPr>
            <a:r>
              <a:rPr lang="en-US" sz="3200" b="1" dirty="0">
                <a:solidFill>
                  <a:srgbClr val="FFFFFF"/>
                </a:solidFill>
                <a:latin typeface="Arial"/>
                <a:ea typeface="Times New Roman" pitchFamily="-111" charset="0"/>
                <a:cs typeface="Arial"/>
              </a:rPr>
              <a:t>Scapegoat</a:t>
            </a:r>
          </a:p>
          <a:p>
            <a:pPr marL="271463" indent="-271463" defTabSz="914400" fontAlgn="base">
              <a:spcBef>
                <a:spcPct val="50000"/>
              </a:spcBef>
              <a:spcAft>
                <a:spcPct val="0"/>
              </a:spcAft>
              <a:buFontTx/>
              <a:buChar char="•"/>
              <a:defRPr/>
            </a:pPr>
            <a:r>
              <a:rPr lang="en-US" sz="3200" b="1" dirty="0">
                <a:solidFill>
                  <a:srgbClr val="FFFFFF"/>
                </a:solidFill>
                <a:latin typeface="Arial"/>
                <a:ea typeface="Times New Roman" pitchFamily="-111" charset="0"/>
                <a:cs typeface="Arial"/>
              </a:rPr>
              <a:t>Cleansing</a:t>
            </a:r>
          </a:p>
        </p:txBody>
      </p:sp>
      <p:sp>
        <p:nvSpPr>
          <p:cNvPr id="162822" name="Rectangle 6"/>
          <p:cNvSpPr>
            <a:spLocks noGrp="1" noChangeArrowheads="1"/>
          </p:cNvSpPr>
          <p:nvPr>
            <p:ph type="title" idx="4294967295"/>
          </p:nvPr>
        </p:nvSpPr>
        <p:spPr>
          <a:xfrm>
            <a:off x="4724400" y="457200"/>
            <a:ext cx="4495800" cy="646113"/>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3600" b="1" u="sng" dirty="0">
                <a:solidFill>
                  <a:schemeClr val="bg1"/>
                </a:solidFill>
              </a:rPr>
              <a:t>Day of Atonement</a:t>
            </a:r>
          </a:p>
        </p:txBody>
      </p:sp>
    </p:spTree>
    <p:extLst>
      <p:ext uri="{BB962C8B-B14F-4D97-AF65-F5344CB8AC3E}">
        <p14:creationId xmlns:p14="http://schemas.microsoft.com/office/powerpoint/2010/main" val="389783773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2425"/>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48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7275"/>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nodeType="afterGroup">
                            <p:stCondLst>
                              <p:cond delay="8950"/>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03448"/>
            <a:ext cx="9144000" cy="6254552"/>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Then he must take the two male goats and present them to the Lord at the entrance of the Tabernacle.  8 He is to cast sacred lots to determine which goat will be reserved as an offering to the Lord and which will carry the sins of the people to the wilderness of </a:t>
            </a:r>
            <a:r>
              <a:rPr lang="en-US" sz="2400" b="1" dirty="0" err="1">
                <a:solidFill>
                  <a:srgbClr val="FFFFFF"/>
                </a:solidFill>
                <a:latin typeface="Arial" charset="0"/>
                <a:ea typeface="ＭＳ Ｐゴシック" charset="0"/>
              </a:rPr>
              <a:t>Azazel</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(Leviticus 16:7-8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2172596624"/>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668462"/>
            <a:ext cx="9052420" cy="6306519"/>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Salvation in the OT</a:t>
            </a:r>
          </a:p>
        </p:txBody>
      </p:sp>
    </p:spTree>
    <p:extLst>
      <p:ext uri="{BB962C8B-B14F-4D97-AF65-F5344CB8AC3E}">
        <p14:creationId xmlns:p14="http://schemas.microsoft.com/office/powerpoint/2010/main" val="296591695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2833" cy="6858000"/>
          </a:xfrm>
          <a:prstGeom prst="rect">
            <a:avLst/>
          </a:prstGeom>
        </p:spPr>
      </p:pic>
      <p:sp>
        <p:nvSpPr>
          <p:cNvPr id="334850" name="Title 1"/>
          <p:cNvSpPr>
            <a:spLocks noGrp="1"/>
          </p:cNvSpPr>
          <p:nvPr>
            <p:ph type="title"/>
          </p:nvPr>
        </p:nvSpPr>
        <p:spPr>
          <a:xfrm>
            <a:off x="6012160" y="0"/>
            <a:ext cx="3131840" cy="3501008"/>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Aaron will then present as a sin offering the goat chosen by lot for the L</a:t>
            </a:r>
            <a:r>
              <a:rPr lang="en-US" sz="2000" b="1" dirty="0">
                <a:solidFill>
                  <a:srgbClr val="FFFFFF"/>
                </a:solidFill>
                <a:latin typeface="Arial" charset="0"/>
                <a:ea typeface="ＭＳ Ｐゴシック" charset="0"/>
              </a:rPr>
              <a:t>ORD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(Leviticus 16:9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3157471662"/>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 y="1365178"/>
            <a:ext cx="9143881" cy="5486329"/>
          </a:xfrm>
          <a:prstGeom prst="rect">
            <a:avLst/>
          </a:prstGeom>
        </p:spPr>
      </p:pic>
      <p:sp>
        <p:nvSpPr>
          <p:cNvPr id="334850" name="Title 1"/>
          <p:cNvSpPr>
            <a:spLocks noGrp="1"/>
          </p:cNvSpPr>
          <p:nvPr>
            <p:ph type="title"/>
          </p:nvPr>
        </p:nvSpPr>
        <p:spPr>
          <a:xfrm>
            <a:off x="0" y="0"/>
            <a:ext cx="9144000" cy="1988840"/>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Then Aaron must slaughter the first goat as a sin offering for the people and carry its blood behind the inner curtain. There he will sprinkle the goat</a:t>
            </a:r>
            <a:r>
              <a:rPr lang="uk-UA"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 blood over the atonement cover and in front of it, just as he did with the bull</a:t>
            </a:r>
            <a:r>
              <a:rPr lang="uk-UA"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 blood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(Leviticus 16:15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spTree>
    <p:extLst>
      <p:ext uri="{BB962C8B-B14F-4D97-AF65-F5344CB8AC3E}">
        <p14:creationId xmlns:p14="http://schemas.microsoft.com/office/powerpoint/2010/main" val="269333126"/>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0" y="1299632"/>
            <a:ext cx="7620000" cy="4961223"/>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51316"/>
            <a:ext cx="9143999" cy="784797"/>
          </a:xfrm>
          <a:effectLst/>
        </p:spPr>
        <p:txBody>
          <a:bodyPr/>
          <a:lstStyle/>
          <a:p>
            <a:pPr>
              <a:defRPr/>
            </a:pPr>
            <a:r>
              <a:rPr lang="en-US" sz="6000" b="1" dirty="0">
                <a:solidFill>
                  <a:schemeClr val="tx2"/>
                </a:solidFill>
                <a:effectLst>
                  <a:glow rad="127000">
                    <a:schemeClr val="bg1"/>
                  </a:glow>
                </a:effectLst>
                <a:latin typeface="Arial" charset="0"/>
                <a:ea typeface="ＭＳ Ｐゴシック" charset="0"/>
                <a:cs typeface="ＭＳ Ｐゴシック" charset="0"/>
              </a:rPr>
              <a:t>Salvation in the NT</a:t>
            </a:r>
          </a:p>
        </p:txBody>
      </p:sp>
      <p:sp>
        <p:nvSpPr>
          <p:cNvPr id="6"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4121675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How are the Terms Used in the NT?</a:t>
            </a:r>
          </a:p>
        </p:txBody>
      </p:sp>
      <p:sp>
        <p:nvSpPr>
          <p:cNvPr id="4" name="Rectangle 2"/>
          <p:cNvSpPr txBox="1">
            <a:spLocks noChangeArrowheads="1"/>
          </p:cNvSpPr>
          <p:nvPr/>
        </p:nvSpPr>
        <p:spPr bwMode="auto">
          <a:xfrm>
            <a:off x="0" y="3980814"/>
            <a:ext cx="9144000" cy="28771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chemeClr val="tx1"/>
                  </a:glow>
                </a:effectLst>
                <a:latin typeface="Arial" charset="0"/>
                <a:ea typeface="ＭＳ Ｐゴシック" charset="0"/>
                <a:cs typeface="ＭＳ Ｐゴシック" charset="0"/>
              </a:rPr>
              <a:t>The following lists the uses of</a:t>
            </a:r>
            <a:r>
              <a:rPr lang="en-US" sz="3600" dirty="0">
                <a:solidFill>
                  <a:srgbClr val="FFFFFF"/>
                </a:solidFill>
              </a:rPr>
              <a:t> the noun </a:t>
            </a:r>
            <a:r>
              <a:rPr lang="ru-RU" sz="3600" dirty="0">
                <a:solidFill>
                  <a:srgbClr val="FFFFFF"/>
                </a:solidFill>
              </a:rPr>
              <a:t>"</a:t>
            </a:r>
            <a:r>
              <a:rPr lang="en-US" sz="3600" dirty="0">
                <a:solidFill>
                  <a:srgbClr val="FFFFFF"/>
                </a:solidFill>
              </a:rPr>
              <a:t>salvation</a:t>
            </a:r>
            <a:r>
              <a:rPr lang="ru-RU" sz="3600" dirty="0">
                <a:solidFill>
                  <a:srgbClr val="FFFFFF"/>
                </a:solidFill>
              </a:rPr>
              <a:t>"</a:t>
            </a:r>
            <a:r>
              <a:rPr lang="en-US" sz="3600" dirty="0">
                <a:solidFill>
                  <a:srgbClr val="FFFFFF"/>
                </a:solidFill>
              </a:rPr>
              <a:t> (Gk. </a:t>
            </a:r>
            <a:r>
              <a:rPr lang="en-US" sz="3600" i="1" dirty="0" err="1">
                <a:solidFill>
                  <a:srgbClr val="FFFFFF"/>
                </a:solidFill>
              </a:rPr>
              <a:t>sōteria</a:t>
            </a:r>
            <a:r>
              <a:rPr lang="en-US" sz="3600" dirty="0">
                <a:solidFill>
                  <a:srgbClr val="FFFFFF"/>
                </a:solidFill>
              </a:rPr>
              <a:t>) and the verb </a:t>
            </a:r>
            <a:r>
              <a:rPr lang="ru-RU" sz="3600" dirty="0">
                <a:solidFill>
                  <a:srgbClr val="FFFFFF"/>
                </a:solidFill>
              </a:rPr>
              <a:t>"</a:t>
            </a:r>
            <a:r>
              <a:rPr lang="en-US" sz="3600" dirty="0">
                <a:solidFill>
                  <a:srgbClr val="FFFFFF"/>
                </a:solidFill>
              </a:rPr>
              <a:t>save</a:t>
            </a:r>
            <a:r>
              <a:rPr lang="ru-RU" sz="3600" dirty="0">
                <a:solidFill>
                  <a:srgbClr val="FFFFFF"/>
                </a:solidFill>
              </a:rPr>
              <a:t>"</a:t>
            </a:r>
            <a:r>
              <a:rPr lang="en-US" sz="3600" dirty="0">
                <a:solidFill>
                  <a:srgbClr val="FFFFFF"/>
                </a:solidFill>
              </a:rPr>
              <a:t> (Gk. </a:t>
            </a:r>
            <a:r>
              <a:rPr lang="en-US" sz="3600" i="1" dirty="0" err="1">
                <a:solidFill>
                  <a:srgbClr val="FFFFFF"/>
                </a:solidFill>
              </a:rPr>
              <a:t>sōzō</a:t>
            </a:r>
            <a:r>
              <a:rPr lang="en-US" sz="3600" dirty="0">
                <a:solidFill>
                  <a:srgbClr val="FFFFFF"/>
                </a:solidFill>
              </a:rPr>
              <a:t>) in </a:t>
            </a:r>
            <a:r>
              <a:rPr lang="en-US" sz="3600" i="1" dirty="0">
                <a:solidFill>
                  <a:srgbClr val="FFFFFF"/>
                </a:solidFill>
              </a:rPr>
              <a:t>Vine</a:t>
            </a:r>
            <a:r>
              <a:rPr lang="uk-UA" sz="3600" i="1" dirty="0">
                <a:solidFill>
                  <a:srgbClr val="FFFFFF"/>
                </a:solidFill>
              </a:rPr>
              <a:t>'</a:t>
            </a:r>
            <a:r>
              <a:rPr lang="en-US" sz="3600" i="1" dirty="0">
                <a:solidFill>
                  <a:srgbClr val="FFFFFF"/>
                </a:solidFill>
              </a:rPr>
              <a:t>s Complete Expository Dictionary</a:t>
            </a:r>
            <a:r>
              <a:rPr lang="en-US" sz="3600" dirty="0">
                <a:solidFill>
                  <a:srgbClr val="FFFFFF"/>
                </a:solidFill>
              </a:rPr>
              <a:t> under </a:t>
            </a:r>
            <a:r>
              <a:rPr lang="ru-RU" sz="3600" dirty="0">
                <a:solidFill>
                  <a:srgbClr val="FFFFFF"/>
                </a:solidFill>
              </a:rPr>
              <a:t>"</a:t>
            </a:r>
            <a:r>
              <a:rPr lang="en-US" sz="3600" dirty="0">
                <a:solidFill>
                  <a:srgbClr val="FFFFFF"/>
                </a:solidFill>
              </a:rPr>
              <a:t>Save, Saving</a:t>
            </a:r>
            <a:r>
              <a:rPr lang="ru-RU" sz="3600" dirty="0">
                <a:solidFill>
                  <a:srgbClr val="FFFFFF"/>
                </a:solidFill>
              </a:rPr>
              <a:t>"</a:t>
            </a: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
        <p:nvSpPr>
          <p:cNvPr id="6" name="Rectangle 5"/>
          <p:cNvSpPr/>
          <p:nvPr/>
        </p:nvSpPr>
        <p:spPr>
          <a:xfrm>
            <a:off x="983859" y="1400513"/>
            <a:ext cx="6985000" cy="2015936"/>
          </a:xfrm>
          <a:prstGeom prst="rect">
            <a:avLst/>
          </a:prstGeom>
          <a:blipFill>
            <a:blip r:embed="rId3"/>
            <a:tile tx="0" ty="0" sx="100000" sy="100000" flip="none" algn="tl"/>
          </a:blipFill>
        </p:spPr>
        <p:txBody>
          <a:bodyPr wrap="square">
            <a:spAutoFit/>
          </a:bodyPr>
          <a:lstStyle/>
          <a:p>
            <a:pPr algn="ctr"/>
            <a:r>
              <a:rPr lang="en-US" altLang="zh-CN" sz="12500" b="1" dirty="0">
                <a:solidFill>
                  <a:srgbClr val="FF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Salvation</a:t>
            </a:r>
            <a:endParaRPr lang="en-SG" sz="12500" b="1" dirty="0">
              <a:solidFill>
                <a:srgbClr val="FF0000"/>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1666322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effectLst>
                  <a:glow rad="127000">
                    <a:schemeClr val="tx1"/>
                  </a:glow>
                </a:effectLst>
                <a:latin typeface="Arial" charset="0"/>
                <a:ea typeface="ＭＳ Ｐゴシック" charset="0"/>
                <a:cs typeface="ＭＳ Ｐゴシック" charset="0"/>
              </a:rPr>
              <a:t>How are the Terms Used in the NT?</a:t>
            </a:r>
          </a:p>
        </p:txBody>
      </p:sp>
      <p:sp>
        <p:nvSpPr>
          <p:cNvPr id="4" name="Rectangle 2"/>
          <p:cNvSpPr txBox="1">
            <a:spLocks noChangeArrowheads="1"/>
          </p:cNvSpPr>
          <p:nvPr/>
        </p:nvSpPr>
        <p:spPr bwMode="auto">
          <a:xfrm>
            <a:off x="0" y="914002"/>
            <a:ext cx="9144000" cy="5943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12788" indent="-712788" algn="l"/>
            <a:r>
              <a:rPr lang="en-US" sz="2400" b="1" dirty="0"/>
              <a:t>(a)    Of </a:t>
            </a:r>
            <a:r>
              <a:rPr lang="en-US" sz="2400" b="1" dirty="0">
                <a:solidFill>
                  <a:srgbClr val="FFFF00"/>
                </a:solidFill>
              </a:rPr>
              <a:t>material and temporal</a:t>
            </a:r>
            <a:r>
              <a:rPr lang="en-US" sz="2400" b="1" dirty="0"/>
              <a:t> deliverance from danger, suffering, etc., e.g., Matt 8:25; Mark 13:20; Luke 23:35; John 12:27; 1 Tim 2:15; 2 Tim 4:18; Jude 5; from sickness, Matt 9:22; so Mark 5:34; Luke 8:48; Jas 5:15</a:t>
            </a:r>
          </a:p>
          <a:p>
            <a:pPr marL="712788" indent="-712788" algn="l"/>
            <a:endParaRPr lang="en-US" sz="2400" b="1" dirty="0"/>
          </a:p>
          <a:p>
            <a:pPr marL="712788" indent="-712788" algn="l"/>
            <a:r>
              <a:rPr lang="en-US" sz="2400" b="1" dirty="0"/>
              <a:t>(b)   Of the </a:t>
            </a:r>
            <a:r>
              <a:rPr lang="en-US" sz="2400" b="1" dirty="0">
                <a:solidFill>
                  <a:srgbClr val="FFFF00"/>
                </a:solidFill>
              </a:rPr>
              <a:t>spiritual and eternal salvation</a:t>
            </a:r>
            <a:r>
              <a:rPr lang="en-US" sz="2400" b="1" dirty="0"/>
              <a:t> granted immediately by God to those who believe on the Lord Jesus Christ, e.g., Acts 2:47, 16:31; Rom 8:24; Eph 2:5, 8; 1 Tim 2:4; 2 Tim 1:9; Titus 3:5; of human agency in this, Rom 11:4; 1 Cor 7:16; 9:22</a:t>
            </a:r>
          </a:p>
          <a:p>
            <a:pPr marL="712788" indent="-712788" algn="l"/>
            <a:endParaRPr lang="en-US" sz="2400" b="1" dirty="0"/>
          </a:p>
          <a:p>
            <a:pPr marL="712788" indent="-712788" algn="l"/>
            <a:r>
              <a:rPr lang="en-US" sz="2400" b="1" dirty="0"/>
              <a:t>(c)    Of the </a:t>
            </a:r>
            <a:r>
              <a:rPr lang="en-US" sz="2400" b="1" dirty="0">
                <a:solidFill>
                  <a:srgbClr val="FFFF00"/>
                </a:solidFill>
              </a:rPr>
              <a:t>present experiences of God</a:t>
            </a:r>
            <a:r>
              <a:rPr lang="uk-UA" sz="2400" b="1" dirty="0">
                <a:solidFill>
                  <a:srgbClr val="FFFF00"/>
                </a:solidFill>
              </a:rPr>
              <a:t>'</a:t>
            </a:r>
            <a:r>
              <a:rPr lang="en-US" sz="2400" b="1" dirty="0">
                <a:solidFill>
                  <a:srgbClr val="FFFF00"/>
                </a:solidFill>
              </a:rPr>
              <a:t>s power</a:t>
            </a:r>
            <a:r>
              <a:rPr lang="en-US" sz="2400" b="1" dirty="0"/>
              <a:t> to deliver from the bondage of sin, e.g., Matt 1:21; Rom 5:10; 1 Cor 15:2; Heb 7:25; Jas 1:21; 1 Pet 3:21; of human agency in this, 1 Tim 4:16</a:t>
            </a:r>
            <a:endParaRPr lang="en-US" sz="2400" b="1" dirty="0">
              <a:effectLst>
                <a:glow rad="127000">
                  <a:schemeClr val="tx1"/>
                </a:glow>
              </a:effectLst>
              <a:latin typeface="Arial" charset="0"/>
              <a:ea typeface="ＭＳ Ｐゴシック" charset="0"/>
              <a:cs typeface="ＭＳ Ｐゴシック"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82931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en-US" sz="3600" b="1" dirty="0">
                <a:effectLst>
                  <a:glow rad="127000">
                    <a:schemeClr val="tx1"/>
                  </a:glow>
                </a:effectLst>
                <a:latin typeface="Arial" charset="0"/>
                <a:ea typeface="ＭＳ Ｐゴシック" charset="0"/>
                <a:cs typeface="ＭＳ Ｐゴシック" charset="0"/>
              </a:rPr>
              <a:t>How are the Terms Used in the NT?</a:t>
            </a:r>
          </a:p>
        </p:txBody>
      </p:sp>
      <p:sp>
        <p:nvSpPr>
          <p:cNvPr id="4" name="Rectangle 2"/>
          <p:cNvSpPr txBox="1">
            <a:spLocks noChangeArrowheads="1"/>
          </p:cNvSpPr>
          <p:nvPr/>
        </p:nvSpPr>
        <p:spPr bwMode="auto">
          <a:xfrm>
            <a:off x="0" y="914002"/>
            <a:ext cx="9144000" cy="5943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12788" indent="-712788" algn="l"/>
            <a:r>
              <a:rPr lang="en-US" sz="2400" b="1" dirty="0"/>
              <a:t>(d)   Of the future deliverance of </a:t>
            </a:r>
            <a:r>
              <a:rPr lang="en-US" sz="2400" b="1" dirty="0">
                <a:solidFill>
                  <a:srgbClr val="FFFF00"/>
                </a:solidFill>
              </a:rPr>
              <a:t>believers at the second coming of Christ</a:t>
            </a:r>
            <a:r>
              <a:rPr lang="en-US" sz="2400" b="1" dirty="0"/>
              <a:t> for his saints, being deliverance from the wrath of God to be executed upon the ungodly at the close of this age and from eternal doom, e.g., Rom 5:9</a:t>
            </a:r>
          </a:p>
          <a:p>
            <a:pPr marL="712788" indent="-712788" algn="l"/>
            <a:endParaRPr lang="en-US" sz="2400" b="1" dirty="0">
              <a:effectLst>
                <a:glow rad="127000">
                  <a:schemeClr val="tx1"/>
                </a:glow>
              </a:effectLst>
              <a:latin typeface="Arial" charset="0"/>
              <a:ea typeface="ＭＳ Ｐゴシック" charset="0"/>
              <a:cs typeface="ＭＳ Ｐゴシック" charset="0"/>
            </a:endParaRPr>
          </a:p>
          <a:p>
            <a:pPr marL="712788" indent="-712788" algn="l"/>
            <a:r>
              <a:rPr lang="en-US" sz="2400" b="1" dirty="0"/>
              <a:t>(e)    Of the deliverance of the </a:t>
            </a:r>
            <a:r>
              <a:rPr lang="en-US" sz="2400" b="1" dirty="0">
                <a:solidFill>
                  <a:srgbClr val="FFFF00"/>
                </a:solidFill>
              </a:rPr>
              <a:t>nation of Israel at the second advent</a:t>
            </a:r>
            <a:r>
              <a:rPr lang="en-US" sz="2400" b="1" dirty="0"/>
              <a:t> of Christ, e.g., Rom 11:26</a:t>
            </a:r>
          </a:p>
          <a:p>
            <a:pPr marL="712788" indent="-712788" algn="l"/>
            <a:endParaRPr lang="en-US" sz="2400" b="1" dirty="0"/>
          </a:p>
          <a:p>
            <a:pPr marL="712788" indent="-712788" algn="l"/>
            <a:r>
              <a:rPr lang="en-US" sz="2400" b="1" dirty="0"/>
              <a:t>(f)    Inclusively for </a:t>
            </a:r>
            <a:r>
              <a:rPr lang="en-US" sz="2400" b="1" dirty="0">
                <a:solidFill>
                  <a:srgbClr val="FFFF00"/>
                </a:solidFill>
              </a:rPr>
              <a:t>all the blessings bestowed by God on men in Christ</a:t>
            </a:r>
            <a:r>
              <a:rPr lang="en-US" sz="2400" b="1" dirty="0"/>
              <a:t>, e.g., Luke 19:10; John 10:9; 1 Cor 10:33; 1 Tim 1:15</a:t>
            </a:r>
          </a:p>
          <a:p>
            <a:pPr marL="712788" indent="-712788" algn="l"/>
            <a:endParaRPr lang="en-US" sz="2400" b="1" dirty="0">
              <a:effectLst>
                <a:glow rad="127000">
                  <a:schemeClr val="tx1"/>
                </a:glow>
              </a:effectLst>
              <a:latin typeface="Arial" charset="0"/>
              <a:ea typeface="ＭＳ Ｐゴシック" charset="0"/>
              <a:cs typeface="ＭＳ Ｐゴシック"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39326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867114"/>
          </a:xfrm>
          <a:solidFill>
            <a:srgbClr val="000090"/>
          </a:solidFill>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How are the Terms Used in the NT?</a:t>
            </a:r>
          </a:p>
        </p:txBody>
      </p:sp>
      <p:sp>
        <p:nvSpPr>
          <p:cNvPr id="4" name="Rectangle 2"/>
          <p:cNvSpPr txBox="1">
            <a:spLocks noChangeArrowheads="1"/>
          </p:cNvSpPr>
          <p:nvPr/>
        </p:nvSpPr>
        <p:spPr bwMode="auto">
          <a:xfrm>
            <a:off x="0" y="914002"/>
            <a:ext cx="9144000" cy="55644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12788" indent="-712788" algn="l"/>
            <a:r>
              <a:rPr lang="en-US" sz="2400" b="1" dirty="0"/>
              <a:t>(g)    Of </a:t>
            </a:r>
            <a:r>
              <a:rPr lang="en-US" sz="2400" b="1" dirty="0">
                <a:solidFill>
                  <a:srgbClr val="FFFF00"/>
                </a:solidFill>
              </a:rPr>
              <a:t>those who endure to the end of the time of the Great Tribulation</a:t>
            </a:r>
            <a:r>
              <a:rPr lang="en-US" sz="2400" b="1" dirty="0"/>
              <a:t>, Matt 10:22; Mark 13:13</a:t>
            </a:r>
          </a:p>
          <a:p>
            <a:pPr marL="712788" indent="-712788" algn="l"/>
            <a:endParaRPr lang="en-US" sz="2400" b="1" dirty="0"/>
          </a:p>
          <a:p>
            <a:pPr marL="712788" indent="-712788" algn="l"/>
            <a:r>
              <a:rPr lang="en-US" sz="2400" b="1" dirty="0"/>
              <a:t>(h)   Of the </a:t>
            </a:r>
            <a:r>
              <a:rPr lang="en-US" sz="2400" b="1" dirty="0">
                <a:solidFill>
                  <a:srgbClr val="FFFF00"/>
                </a:solidFill>
              </a:rPr>
              <a:t>individual believer, who, though losing reward at the judgment seat of Christ hereafter, will not lose his salvation</a:t>
            </a:r>
            <a:r>
              <a:rPr lang="en-US" sz="2400" b="1" dirty="0"/>
              <a:t>, 1 Cor 3:15; 5:5</a:t>
            </a:r>
          </a:p>
          <a:p>
            <a:pPr marL="712788" indent="-712788" algn="l"/>
            <a:endParaRPr lang="en-US" sz="2400" b="1" dirty="0"/>
          </a:p>
          <a:p>
            <a:pPr marL="712788" indent="-712788" algn="l"/>
            <a:r>
              <a:rPr lang="en-US" sz="2400" b="1" dirty="0"/>
              <a:t>(</a:t>
            </a:r>
            <a:r>
              <a:rPr lang="en-US" sz="2400" b="1" dirty="0" err="1"/>
              <a:t>i</a:t>
            </a:r>
            <a:r>
              <a:rPr lang="en-US" sz="2400" b="1" dirty="0"/>
              <a:t>)     Of the deliverance of the </a:t>
            </a:r>
            <a:r>
              <a:rPr lang="en-US" sz="2400" b="1" dirty="0">
                <a:solidFill>
                  <a:srgbClr val="FFFF00"/>
                </a:solidFill>
              </a:rPr>
              <a:t>nations at the Millennium</a:t>
            </a:r>
            <a:r>
              <a:rPr lang="en-US" sz="2400" b="1" dirty="0"/>
              <a:t>, Rev 21:24</a:t>
            </a:r>
            <a:endParaRPr lang="en-US" sz="2400" b="1" dirty="0">
              <a:effectLst>
                <a:glow rad="127000">
                  <a:schemeClr val="tx1"/>
                </a:glow>
              </a:effectLst>
              <a:latin typeface="Arial" charset="0"/>
              <a:ea typeface="ＭＳ Ｐゴシック" charset="0"/>
              <a:cs typeface="ＭＳ Ｐゴシック" charset="0"/>
            </a:endParaRP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744045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Title 1"/>
          <p:cNvSpPr>
            <a:spLocks noGrp="1"/>
          </p:cNvSpPr>
          <p:nvPr>
            <p:ph type="title"/>
          </p:nvPr>
        </p:nvSpPr>
        <p:spPr>
          <a:xfrm>
            <a:off x="0" y="0"/>
            <a:ext cx="9144000" cy="2276872"/>
          </a:xfrm>
          <a:solidFill>
            <a:srgbClr val="000000"/>
          </a:solidFill>
        </p:spPr>
        <p:txBody>
          <a:bodyPr/>
          <a:lstStyle/>
          <a:p>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So Christ has now become the High Priest over all the good things that have come. He has entered that greater, more perfect Tabernacle in heaven, which was not made by human hands and is not part of this created world</a:t>
            </a:r>
            <a:r>
              <a:rPr lang="ru-RU" sz="2400" b="1" dirty="0">
                <a:solidFill>
                  <a:srgbClr val="FFFFFF"/>
                </a:solidFill>
                <a:latin typeface="Arial" charset="0"/>
                <a:ea typeface="ＭＳ Ｐゴシック" charset="0"/>
              </a:rPr>
              <a:t>"</a:t>
            </a:r>
            <a:r>
              <a:rPr lang="en-US" sz="2400" b="1" dirty="0">
                <a:solidFill>
                  <a:srgbClr val="FFFFFF"/>
                </a:solidFill>
                <a:latin typeface="Arial" charset="0"/>
                <a:ea typeface="ＭＳ Ｐゴシック" charset="0"/>
              </a:rPr>
              <a:t> </a:t>
            </a:r>
            <a:br>
              <a:rPr lang="en-US" sz="2400" b="1" dirty="0">
                <a:solidFill>
                  <a:srgbClr val="FFFFFF"/>
                </a:solidFill>
                <a:latin typeface="Arial" charset="0"/>
                <a:ea typeface="ＭＳ Ｐゴシック" charset="0"/>
              </a:rPr>
            </a:br>
            <a:r>
              <a:rPr lang="en-US" sz="2400" b="1" dirty="0">
                <a:solidFill>
                  <a:srgbClr val="FFFFFF"/>
                </a:solidFill>
                <a:latin typeface="Arial" charset="0"/>
                <a:ea typeface="ＭＳ Ｐゴシック" charset="0"/>
              </a:rPr>
              <a:t>(Hebrews 9:11 </a:t>
            </a:r>
            <a:r>
              <a:rPr lang="en-US" sz="2000" b="1" dirty="0">
                <a:solidFill>
                  <a:srgbClr val="FFFFFF"/>
                </a:solidFill>
                <a:latin typeface="Arial" charset="0"/>
                <a:ea typeface="ＭＳ Ｐゴシック" charset="0"/>
              </a:rPr>
              <a:t>NLT</a:t>
            </a:r>
            <a:r>
              <a:rPr lang="en-US" sz="2400" b="1" dirty="0">
                <a:solidFill>
                  <a:srgbClr val="FFFFFF"/>
                </a:solidFill>
                <a:latin typeface="Arial" charset="0"/>
                <a:ea typeface="ＭＳ Ｐゴシック" charset="0"/>
              </a:rPr>
              <a:t>). </a:t>
            </a:r>
          </a:p>
        </p:txBody>
      </p:sp>
      <p:pic>
        <p:nvPicPr>
          <p:cNvPr id="8" name="Picture 7"/>
          <p:cNvPicPr>
            <a:picLocks noChangeAspect="1"/>
          </p:cNvPicPr>
          <p:nvPr/>
        </p:nvPicPr>
        <p:blipFill>
          <a:blip r:embed="rId2"/>
          <a:stretch>
            <a:fillRect/>
          </a:stretch>
        </p:blipFill>
        <p:spPr>
          <a:xfrm>
            <a:off x="0" y="2276872"/>
            <a:ext cx="9217024" cy="4608512"/>
          </a:xfrm>
          <a:prstGeom prst="rect">
            <a:avLst/>
          </a:prstGeom>
        </p:spPr>
      </p:pic>
    </p:spTree>
    <p:extLst>
      <p:ext uri="{BB962C8B-B14F-4D97-AF65-F5344CB8AC3E}">
        <p14:creationId xmlns:p14="http://schemas.microsoft.com/office/powerpoint/2010/main" val="1718798655"/>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4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220200" cy="5661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0" name="Title 1"/>
          <p:cNvSpPr>
            <a:spLocks noGrp="1"/>
          </p:cNvSpPr>
          <p:nvPr>
            <p:ph type="title"/>
          </p:nvPr>
        </p:nvSpPr>
        <p:spPr>
          <a:xfrm>
            <a:off x="0" y="5445125"/>
            <a:ext cx="9144000" cy="1412875"/>
          </a:xfrm>
          <a:solidFill>
            <a:srgbClr val="000000"/>
          </a:solidFill>
        </p:spPr>
        <p:txBody>
          <a:bodyPr/>
          <a:lstStyle/>
          <a:p>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As the goat goes into the wilderness, </a:t>
            </a:r>
            <a:br>
              <a:rPr lang="en-US" sz="2800" b="1" dirty="0">
                <a:solidFill>
                  <a:srgbClr val="FFFFFF"/>
                </a:solidFill>
                <a:latin typeface="Arial" charset="0"/>
                <a:ea typeface="ＭＳ Ｐゴシック" charset="0"/>
              </a:rPr>
            </a:br>
            <a:r>
              <a:rPr lang="en-US" sz="2800" b="1" dirty="0">
                <a:solidFill>
                  <a:srgbClr val="FFFFFF"/>
                </a:solidFill>
                <a:latin typeface="Arial" charset="0"/>
                <a:ea typeface="ＭＳ Ｐゴシック" charset="0"/>
              </a:rPr>
              <a:t>it will carry all the people</a:t>
            </a:r>
            <a:r>
              <a:rPr lang="uk-UA"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s sins upon itself into a desolate land</a:t>
            </a:r>
            <a:r>
              <a:rPr lang="ru-RU" sz="2800" b="1" dirty="0">
                <a:solidFill>
                  <a:srgbClr val="FFFFFF"/>
                </a:solidFill>
                <a:latin typeface="Arial" charset="0"/>
                <a:ea typeface="ＭＳ Ｐゴシック" charset="0"/>
              </a:rPr>
              <a:t>"</a:t>
            </a:r>
            <a:r>
              <a:rPr lang="en-US" sz="2800" b="1" dirty="0">
                <a:solidFill>
                  <a:srgbClr val="FFFFFF"/>
                </a:solidFill>
                <a:latin typeface="Arial" charset="0"/>
                <a:ea typeface="ＭＳ Ｐゴシック" charset="0"/>
              </a:rPr>
              <a:t> (Leviticus 16:22). </a:t>
            </a:r>
          </a:p>
        </p:txBody>
      </p:sp>
    </p:spTree>
    <p:extLst>
      <p:ext uri="{BB962C8B-B14F-4D97-AF65-F5344CB8AC3E}">
        <p14:creationId xmlns:p14="http://schemas.microsoft.com/office/powerpoint/2010/main" val="3449894652"/>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9:11 (NIV)</a:t>
            </a:r>
          </a:p>
        </p:txBody>
      </p:sp>
      <p:sp>
        <p:nvSpPr>
          <p:cNvPr id="163845" name="Text Box 5"/>
          <p:cNvSpPr txBox="1">
            <a:spLocks noChangeArrowheads="1"/>
          </p:cNvSpPr>
          <p:nvPr/>
        </p:nvSpPr>
        <p:spPr bwMode="auto">
          <a:xfrm>
            <a:off x="381000" y="1812925"/>
            <a:ext cx="81534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cs typeface="Arial"/>
              </a:rPr>
              <a:t>"</a:t>
            </a:r>
            <a:r>
              <a:rPr lang="en-US" sz="3600" b="1" i="1" dirty="0">
                <a:solidFill>
                  <a:srgbClr val="FFFFFF"/>
                </a:solidFill>
                <a:effectLst>
                  <a:glow rad="228600">
                    <a:srgbClr val="000000"/>
                  </a:glow>
                </a:effectLst>
                <a:latin typeface="Arial"/>
                <a:cs typeface="Arial"/>
              </a:rPr>
              <a:t>When Christ came as high priest of the good things that are already here, he went through the greater and more perfect tabernacle that is not man-made, that is to say, not a part of this creation.</a:t>
            </a:r>
            <a:r>
              <a:rPr lang="ru-RU" sz="3600" b="1" i="1" dirty="0">
                <a:solidFill>
                  <a:srgbClr val="FFFFFF"/>
                </a:solidFill>
                <a:effectLst>
                  <a:glow rad="228600">
                    <a:srgbClr val="000000"/>
                  </a:glow>
                </a:effectLst>
                <a:latin typeface="Arial"/>
                <a:cs typeface="Arial"/>
              </a:rPr>
              <a:t>"</a:t>
            </a:r>
            <a:endParaRPr lang="en-US" sz="3600" b="1" i="1" dirty="0">
              <a:solidFill>
                <a:srgbClr val="FFFFFF"/>
              </a:solidFill>
              <a:effectLst>
                <a:glow rad="228600">
                  <a:srgbClr val="000000"/>
                </a:glow>
              </a:effectLst>
              <a:latin typeface="Arial"/>
              <a:cs typeface="Arial"/>
            </a:endParaRP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00"/>
                </a:solidFill>
                <a:effectLst>
                  <a:glow rad="228600">
                    <a:schemeClr val="tx1"/>
                  </a:glow>
                </a:effectLst>
                <a:ea typeface="ＭＳ Ｐゴシック" charset="0"/>
              </a:rPr>
              <a:t>Day of Atonement Symbolism</a:t>
            </a:r>
            <a:endParaRPr lang="en-US" sz="4000"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778312487"/>
      </p:ext>
    </p:extLst>
  </p:cSld>
  <p:clrMapOvr>
    <a:masterClrMapping/>
  </p:clrMapOvr>
  <p:transition spd="med">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1028" descr="blood">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97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298" name="Rectangle 1026"/>
          <p:cNvSpPr>
            <a:spLocks noGrp="1" noChangeArrowheads="1"/>
          </p:cNvSpPr>
          <p:nvPr>
            <p:ph type="ctrTitle"/>
          </p:nvPr>
        </p:nvSpPr>
        <p:spPr>
          <a:xfrm>
            <a:off x="685800" y="981075"/>
            <a:ext cx="7772400" cy="3240088"/>
          </a:xfrm>
        </p:spPr>
        <p:txBody>
          <a:bodyPr/>
          <a:lstStyle/>
          <a:p>
            <a:r>
              <a:rPr lang="en-US" sz="6000" b="1" dirty="0">
                <a:latin typeface="Arial" charset="0"/>
                <a:ea typeface="ＭＳ Ｐゴシック" charset="0"/>
              </a:rPr>
              <a:t>Why did God institute the sacrificial system?</a:t>
            </a:r>
            <a:endParaRPr lang="en-US" dirty="0">
              <a:latin typeface="Arial" charset="0"/>
              <a:ea typeface="ＭＳ Ｐゴシック" charset="0"/>
            </a:endParaRPr>
          </a:p>
        </p:txBody>
      </p:sp>
      <p:sp>
        <p:nvSpPr>
          <p:cNvPr id="183299" name="Rectangle 1029"/>
          <p:cNvSpPr>
            <a:spLocks noChangeArrowheads="1"/>
          </p:cNvSpPr>
          <p:nvPr/>
        </p:nvSpPr>
        <p:spPr bwMode="auto">
          <a:xfrm>
            <a:off x="1295400" y="44958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defTabSz="914400" eaLnBrk="0" fontAlgn="base" hangingPunct="0">
              <a:spcBef>
                <a:spcPct val="20000"/>
              </a:spcBef>
              <a:spcAft>
                <a:spcPct val="0"/>
              </a:spcAft>
            </a:pPr>
            <a:r>
              <a:rPr kumimoji="1" lang="en-US" sz="4000" b="1" dirty="0">
                <a:solidFill>
                  <a:srgbClr val="FFFFFF"/>
                </a:solidFill>
                <a:latin typeface="Arial" charset="0"/>
                <a:ea typeface="ＭＳ Ｐゴシック" charset="0"/>
                <a:cs typeface="Arial" charset="0"/>
              </a:rPr>
              <a:t>Did the blood actually forgive sin?</a:t>
            </a:r>
          </a:p>
        </p:txBody>
      </p:sp>
    </p:spTree>
    <p:extLst>
      <p:ext uri="{BB962C8B-B14F-4D97-AF65-F5344CB8AC3E}">
        <p14:creationId xmlns:p14="http://schemas.microsoft.com/office/powerpoint/2010/main" val="2918751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9:12 (NIV)</a:t>
            </a:r>
          </a:p>
        </p:txBody>
      </p:sp>
      <p:sp>
        <p:nvSpPr>
          <p:cNvPr id="164869" name="Text Box 5"/>
          <p:cNvSpPr txBox="1">
            <a:spLocks noChangeArrowheads="1"/>
          </p:cNvSpPr>
          <p:nvPr/>
        </p:nvSpPr>
        <p:spPr bwMode="auto">
          <a:xfrm>
            <a:off x="381000" y="1812925"/>
            <a:ext cx="8153400" cy="3694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cs typeface="Arial"/>
              </a:rPr>
              <a:t>"</a:t>
            </a:r>
            <a:r>
              <a:rPr lang="en-US" sz="3600" b="1" i="1" dirty="0">
                <a:solidFill>
                  <a:srgbClr val="FFFFFF"/>
                </a:solidFill>
                <a:effectLst>
                  <a:glow rad="228600">
                    <a:srgbClr val="000000"/>
                  </a:glow>
                </a:effectLst>
                <a:latin typeface="Arial"/>
                <a:cs typeface="Arial"/>
              </a:rPr>
              <a:t>He did not enter by means of the blood of goats and calves; but he entered the Most Holy Place once for all by his own blood, having obtained eternal redemption.</a:t>
            </a:r>
            <a:r>
              <a:rPr lang="ru-RU" sz="3600" b="1" i="1" dirty="0">
                <a:solidFill>
                  <a:srgbClr val="FFFFFF"/>
                </a:solidFill>
                <a:effectLst>
                  <a:glow rad="228600">
                    <a:srgbClr val="000000"/>
                  </a:glow>
                </a:effectLst>
                <a:latin typeface="Arial"/>
                <a:cs typeface="Arial"/>
              </a:rPr>
              <a:t>"</a:t>
            </a:r>
            <a:endParaRPr lang="en-US" sz="3600" b="1" i="1" dirty="0">
              <a:solidFill>
                <a:srgbClr val="FFFFFF"/>
              </a:solidFill>
              <a:effectLst>
                <a:glow rad="228600">
                  <a:srgbClr val="000000"/>
                </a:glow>
              </a:effectLst>
              <a:latin typeface="Arial"/>
              <a:cs typeface="Arial"/>
            </a:endParaRPr>
          </a:p>
          <a:p>
            <a:pPr defTabSz="914400" fontAlgn="base">
              <a:spcBef>
                <a:spcPct val="50000"/>
              </a:spcBef>
              <a:spcAft>
                <a:spcPct val="0"/>
              </a:spcAft>
              <a:defRPr/>
            </a:pPr>
            <a:endParaRPr lang="en-US" sz="3600" b="1" i="1" dirty="0">
              <a:solidFill>
                <a:srgbClr val="FFFFFF"/>
              </a:solidFill>
              <a:effectLst>
                <a:glow rad="228600">
                  <a:srgbClr val="000000"/>
                </a:glow>
              </a:effectLst>
              <a:latin typeface="Arial"/>
              <a:cs typeface="Arial"/>
            </a:endParaRPr>
          </a:p>
        </p:txBody>
      </p:sp>
      <p:sp>
        <p:nvSpPr>
          <p:cNvPr id="300036" name="Rectangle 6"/>
          <p:cNvSpPr>
            <a:spLocks noGrp="1" noChangeArrowheads="1"/>
          </p:cNvSpPr>
          <p:nvPr>
            <p:ph type="title" idx="4294967295"/>
          </p:nvPr>
        </p:nvSpPr>
        <p:spPr>
          <a:xfrm>
            <a:off x="0" y="609600"/>
            <a:ext cx="9144000" cy="1143000"/>
          </a:xfrm>
        </p:spPr>
        <p:txBody>
          <a:bodyPr/>
          <a:lstStyle/>
          <a:p>
            <a:pPr eaLnBrk="1" hangingPunct="1"/>
            <a:r>
              <a:rPr lang="en-US" sz="3600" b="1" dirty="0">
                <a:solidFill>
                  <a:srgbClr val="FFFF00"/>
                </a:solidFill>
                <a:effectLst>
                  <a:glow rad="228600">
                    <a:schemeClr val="tx1"/>
                  </a:glow>
                </a:effectLst>
                <a:latin typeface="Arial" charset="0"/>
                <a:ea typeface="ＭＳ Ｐゴシック" charset="0"/>
              </a:rPr>
              <a:t>Once with His Own Blood for All!</a:t>
            </a:r>
            <a:endParaRPr lang="en-US" sz="4000" dirty="0">
              <a:solidFill>
                <a:srgbClr val="FFFF00"/>
              </a:solidFill>
              <a:effectLst>
                <a:glow rad="228600">
                  <a:schemeClr val="tx1"/>
                </a:glow>
              </a:effectLst>
              <a:latin typeface="Arial" charset="0"/>
              <a:ea typeface="ＭＳ Ｐゴシック" charset="0"/>
            </a:endParaRPr>
          </a:p>
        </p:txBody>
      </p:sp>
    </p:spTree>
    <p:extLst>
      <p:ext uri="{BB962C8B-B14F-4D97-AF65-F5344CB8AC3E}">
        <p14:creationId xmlns:p14="http://schemas.microsoft.com/office/powerpoint/2010/main" val="10649984"/>
      </p:ext>
    </p:extLst>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9:25 (NIV)</a:t>
            </a:r>
          </a:p>
        </p:txBody>
      </p:sp>
      <p:sp>
        <p:nvSpPr>
          <p:cNvPr id="165893" name="Text Box 5"/>
          <p:cNvSpPr txBox="1">
            <a:spLocks noChangeArrowheads="1"/>
          </p:cNvSpPr>
          <p:nvPr/>
        </p:nvSpPr>
        <p:spPr bwMode="auto">
          <a:xfrm>
            <a:off x="381000" y="1812925"/>
            <a:ext cx="8153400" cy="28622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ea typeface="Times New Roman" pitchFamily="-111" charset="0"/>
                <a:cs typeface="Arial"/>
              </a:rPr>
              <a:t>"</a:t>
            </a:r>
            <a:r>
              <a:rPr lang="en-US" sz="3600" b="1" i="1" dirty="0">
                <a:solidFill>
                  <a:srgbClr val="FFFFFF"/>
                </a:solidFill>
                <a:effectLst>
                  <a:glow rad="228600">
                    <a:srgbClr val="000000"/>
                  </a:glow>
                </a:effectLst>
                <a:latin typeface="Arial"/>
                <a:ea typeface="Times New Roman" pitchFamily="-111" charset="0"/>
                <a:cs typeface="Arial"/>
              </a:rPr>
              <a:t>Nor did he enter heaven to offer himself again and again, the way the high priest enters the Most Holy Place every year with blood that is not his own.</a:t>
            </a:r>
            <a:r>
              <a:rPr lang="ru-RU" sz="3600" b="1" i="1" dirty="0">
                <a:solidFill>
                  <a:srgbClr val="FFFFFF"/>
                </a:solidFill>
                <a:effectLst>
                  <a:glow rad="228600">
                    <a:srgbClr val="000000"/>
                  </a:glow>
                </a:effectLst>
                <a:latin typeface="Arial"/>
                <a:ea typeface="Times New Roman" pitchFamily="-111" charset="0"/>
                <a:cs typeface="Arial"/>
              </a:rPr>
              <a:t>"</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5894" name="Rectangle 6"/>
          <p:cNvSpPr>
            <a:spLocks noGrp="1" noChangeArrowheads="1"/>
          </p:cNvSpPr>
          <p:nvPr>
            <p:ph type="title" idx="4294967295"/>
          </p:nvPr>
        </p:nvSpPr>
        <p:spPr>
          <a:xfrm>
            <a:off x="0" y="609600"/>
            <a:ext cx="8991600" cy="708025"/>
          </a:xfrm>
          <a:effectLst>
            <a:outerShdw blurRad="63500" dist="35921" dir="2700000" algn="ctr" rotWithShape="0">
              <a:schemeClr val="tx2">
                <a:alpha val="74998"/>
              </a:schemeClr>
            </a:outerShdw>
          </a:effectLst>
        </p:spPr>
        <p:txBody>
          <a:bodyPr anchor="t">
            <a:spAutoFit/>
          </a:bodyPr>
          <a:lstStyle/>
          <a:p>
            <a:pPr eaLnBrk="1" hangingPunct="1">
              <a:spcBef>
                <a:spcPct val="50000"/>
              </a:spcBef>
              <a:defRPr/>
            </a:pPr>
            <a:r>
              <a:rPr lang="en-US" sz="4000" b="1" dirty="0">
                <a:solidFill>
                  <a:srgbClr val="FFFF00"/>
                </a:solidFill>
                <a:effectLst>
                  <a:glow rad="228600">
                    <a:schemeClr val="tx1"/>
                  </a:glow>
                </a:effectLst>
                <a:ea typeface="ＭＳ Ｐゴシック" charset="0"/>
              </a:rPr>
              <a:t>No More Atonement Needed</a:t>
            </a:r>
            <a:endParaRPr lang="en-US" sz="3600" b="1" dirty="0">
              <a:solidFill>
                <a:srgbClr val="FFFF00"/>
              </a:solidFill>
              <a:effectLst>
                <a:glow rad="228600">
                  <a:schemeClr val="tx1"/>
                </a:glow>
              </a:effectLst>
              <a:ea typeface="ＭＳ Ｐゴシック" charset="0"/>
            </a:endParaRPr>
          </a:p>
        </p:txBody>
      </p:sp>
    </p:spTree>
    <p:extLst>
      <p:ext uri="{BB962C8B-B14F-4D97-AF65-F5344CB8AC3E}">
        <p14:creationId xmlns:p14="http://schemas.microsoft.com/office/powerpoint/2010/main" val="1481055032"/>
      </p:ext>
    </p:extLst>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9:26 (NIV)</a:t>
            </a:r>
          </a:p>
        </p:txBody>
      </p:sp>
      <p:sp>
        <p:nvSpPr>
          <p:cNvPr id="166917" name="Text Box 5"/>
          <p:cNvSpPr txBox="1">
            <a:spLocks noChangeArrowheads="1"/>
          </p:cNvSpPr>
          <p:nvPr/>
        </p:nvSpPr>
        <p:spPr bwMode="auto">
          <a:xfrm>
            <a:off x="381000" y="1812925"/>
            <a:ext cx="8153400" cy="341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ea typeface="Times New Roman" pitchFamily="-111" charset="0"/>
                <a:cs typeface="Arial"/>
              </a:rPr>
              <a:t>"</a:t>
            </a:r>
            <a:r>
              <a:rPr lang="en-US" sz="3600" b="1" i="1" dirty="0">
                <a:solidFill>
                  <a:srgbClr val="FFFFFF"/>
                </a:solidFill>
                <a:effectLst>
                  <a:glow rad="228600">
                    <a:srgbClr val="000000"/>
                  </a:glow>
                </a:effectLst>
                <a:latin typeface="Arial"/>
                <a:ea typeface="Times New Roman" pitchFamily="-111" charset="0"/>
                <a:cs typeface="Arial"/>
              </a:rPr>
              <a:t>Then Christ would have had to suffer many times since the creation of the world. But now he has appeared once for all at the end of the ages to do away with sin by the sacrifice of himself.</a:t>
            </a:r>
            <a:r>
              <a:rPr lang="ru-RU" sz="3600" b="1" i="1" dirty="0">
                <a:solidFill>
                  <a:srgbClr val="FFFFFF"/>
                </a:solidFill>
                <a:effectLst>
                  <a:glow rad="228600">
                    <a:srgbClr val="000000"/>
                  </a:glow>
                </a:effectLst>
                <a:latin typeface="Arial"/>
                <a:ea typeface="Times New Roman" pitchFamily="-111" charset="0"/>
                <a:cs typeface="Arial"/>
              </a:rPr>
              <a:t>"</a:t>
            </a:r>
            <a:endParaRPr lang="en-US" sz="3600" b="1" i="1" dirty="0">
              <a:solidFill>
                <a:srgbClr val="FFFFFF"/>
              </a:solidFill>
              <a:effectLst>
                <a:glow rad="228600">
                  <a:srgbClr val="000000"/>
                </a:glow>
              </a:effectLst>
              <a:latin typeface="Arial"/>
              <a:ea typeface="Times New Roman" pitchFamily="-111" charset="0"/>
              <a:cs typeface="Arial"/>
            </a:endParaRP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3600" b="1" dirty="0">
                <a:solidFill>
                  <a:srgbClr val="FFFF00"/>
                </a:solidFill>
                <a:effectLst>
                  <a:glow rad="228600">
                    <a:schemeClr val="tx1"/>
                  </a:glow>
                </a:effectLst>
                <a:ea typeface="ＭＳ Ｐゴシック" charset="0"/>
              </a:rPr>
              <a:t>Sin Done Away With (Not Just Covered)</a:t>
            </a:r>
          </a:p>
        </p:txBody>
      </p:sp>
    </p:spTree>
    <p:extLst>
      <p:ext uri="{BB962C8B-B14F-4D97-AF65-F5344CB8AC3E}">
        <p14:creationId xmlns:p14="http://schemas.microsoft.com/office/powerpoint/2010/main" val="2305471623"/>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914400" fontAlgn="base">
              <a:spcBef>
                <a:spcPct val="50000"/>
              </a:spcBef>
              <a:spcAft>
                <a:spcPct val="0"/>
              </a:spcAft>
              <a:defRPr/>
            </a:pPr>
            <a:r>
              <a:rPr lang="en-US" sz="2800" b="1">
                <a:solidFill>
                  <a:srgbClr val="FFFFFF"/>
                </a:solidFill>
                <a:effectLst>
                  <a:glow rad="228600">
                    <a:srgbClr val="000000"/>
                  </a:glow>
                </a:effectLst>
                <a:latin typeface="Arial"/>
                <a:ea typeface="Times New Roman" pitchFamily="-111" charset="0"/>
                <a:cs typeface="Arial"/>
              </a:rPr>
              <a:t>Hebrews 10:12 (NIV)</a:t>
            </a:r>
          </a:p>
        </p:txBody>
      </p:sp>
      <p:sp>
        <p:nvSpPr>
          <p:cNvPr id="167941" name="Text Box 5"/>
          <p:cNvSpPr txBox="1">
            <a:spLocks noChangeArrowheads="1"/>
          </p:cNvSpPr>
          <p:nvPr/>
        </p:nvSpPr>
        <p:spPr bwMode="auto">
          <a:xfrm>
            <a:off x="381000" y="1812925"/>
            <a:ext cx="8153400" cy="2586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defTabSz="914400" fontAlgn="base">
              <a:spcBef>
                <a:spcPct val="50000"/>
              </a:spcBef>
              <a:spcAft>
                <a:spcPct val="0"/>
              </a:spcAft>
              <a:defRPr/>
            </a:pPr>
            <a:r>
              <a:rPr lang="ru-RU" sz="3600" b="1" i="1" dirty="0">
                <a:solidFill>
                  <a:srgbClr val="FFFFFF"/>
                </a:solidFill>
                <a:effectLst>
                  <a:glow rad="228600">
                    <a:srgbClr val="000000"/>
                  </a:glow>
                </a:effectLst>
                <a:latin typeface="Arial"/>
                <a:cs typeface="Arial"/>
              </a:rPr>
              <a:t>"</a:t>
            </a:r>
            <a:r>
              <a:rPr lang="en-US" sz="3600" b="1" i="1" dirty="0">
                <a:solidFill>
                  <a:srgbClr val="FFFFFF"/>
                </a:solidFill>
                <a:effectLst>
                  <a:glow rad="228600">
                    <a:srgbClr val="000000"/>
                  </a:glow>
                </a:effectLst>
                <a:latin typeface="Arial"/>
                <a:cs typeface="Arial"/>
              </a:rPr>
              <a:t>But when this priest had offered for all time one sacrifice for sins, he sat down at the right hand of God.</a:t>
            </a:r>
            <a:r>
              <a:rPr lang="ru-RU" sz="3600" b="1" i="1" dirty="0">
                <a:solidFill>
                  <a:srgbClr val="FFFFFF"/>
                </a:solidFill>
                <a:effectLst>
                  <a:glow rad="228600">
                    <a:srgbClr val="000000"/>
                  </a:glow>
                </a:effectLst>
                <a:latin typeface="Arial"/>
                <a:cs typeface="Arial"/>
              </a:rPr>
              <a:t>"</a:t>
            </a:r>
            <a:endParaRPr lang="en-US" sz="3600" b="1" i="1" dirty="0">
              <a:solidFill>
                <a:srgbClr val="FFFFFF"/>
              </a:solidFill>
              <a:effectLst>
                <a:glow rad="228600">
                  <a:srgbClr val="000000"/>
                </a:glow>
              </a:effectLst>
              <a:latin typeface="Arial"/>
              <a:cs typeface="Arial"/>
            </a:endParaRPr>
          </a:p>
          <a:p>
            <a:pPr defTabSz="914400" fontAlgn="base">
              <a:spcBef>
                <a:spcPct val="50000"/>
              </a:spcBef>
              <a:spcAft>
                <a:spcPct val="0"/>
              </a:spcAft>
              <a:defRPr/>
            </a:pPr>
            <a:endParaRPr lang="en-US" sz="3600" b="1" i="1" dirty="0">
              <a:solidFill>
                <a:srgbClr val="FFFFFF"/>
              </a:solidFill>
              <a:effectLst>
                <a:glow rad="228600">
                  <a:srgbClr val="000000"/>
                </a:glow>
              </a:effectLst>
              <a:latin typeface="Arial"/>
              <a:cs typeface="Arial"/>
            </a:endParaRP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600" b="1" dirty="0">
                <a:solidFill>
                  <a:srgbClr val="FFFF00"/>
                </a:solidFill>
                <a:effectLst>
                  <a:glow rad="228600">
                    <a:schemeClr val="tx1"/>
                  </a:glow>
                </a:effectLst>
              </a:rPr>
              <a:t>A Seat in the Holy of Holies?</a:t>
            </a:r>
          </a:p>
        </p:txBody>
      </p:sp>
    </p:spTree>
    <p:extLst>
      <p:ext uri="{BB962C8B-B14F-4D97-AF65-F5344CB8AC3E}">
        <p14:creationId xmlns:p14="http://schemas.microsoft.com/office/powerpoint/2010/main" val="1589451532"/>
      </p:ext>
    </p:extLst>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defTabSz="914400" eaLnBrk="1" hangingPunct="1">
              <a:defRPr/>
            </a:pPr>
            <a:r>
              <a:rPr lang="ru-RU"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Look, the Lamb of God, </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t>who takes away </a:t>
            </a:r>
            <a:br>
              <a:rPr lang="en-US"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the sin of the world!</a:t>
            </a:r>
            <a:r>
              <a:rPr lang="ru-RU"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a:t>
            </a:r>
            <a:b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rPr>
              <a:t>(John 1:29)</a:t>
            </a:r>
          </a:p>
        </p:txBody>
      </p:sp>
      <p:pic>
        <p:nvPicPr>
          <p:cNvPr id="42803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en-US">
                <a:solidFill>
                  <a:schemeClr val="tx1"/>
                </a:solidFill>
                <a:latin typeface="Arial" charset="0"/>
                <a:cs typeface="ＭＳ Ｐゴシック" charset="0"/>
              </a:rPr>
              <a:t>The Passover Lamb</a:t>
            </a:r>
          </a:p>
        </p:txBody>
      </p:sp>
      <p:pic>
        <p:nvPicPr>
          <p:cNvPr id="42803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803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93897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0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0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0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7033" name="Text Box 9"/>
          <p:cNvSpPr txBox="1">
            <a:spLocks noChangeArrowheads="1"/>
          </p:cNvSpPr>
          <p:nvPr/>
        </p:nvSpPr>
        <p:spPr bwMode="auto">
          <a:xfrm>
            <a:off x="381000" y="331788"/>
            <a:ext cx="4046984" cy="452431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ru-RU"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The blood will be a sign for you on the houses where you are; and when I see the blood, I will   pass over you. No destructive plague will touch you when  I strike Egypt.</a:t>
            </a:r>
            <a:r>
              <a:rPr lang="ru-RU" sz="3200" b="1" i="1" dirty="0">
                <a:solidFill>
                  <a:srgbClr val="FFFFFF"/>
                </a:solidFill>
                <a:latin typeface="Arial"/>
                <a:ea typeface="ＭＳ Ｐゴシック" charset="0"/>
                <a:cs typeface="Arial"/>
              </a:rPr>
              <a:t>"</a:t>
            </a:r>
            <a:endParaRPr lang="en-US" sz="3200" b="1" i="1" dirty="0">
              <a:solidFill>
                <a:srgbClr val="FFFFFF"/>
              </a:solidFill>
              <a:latin typeface="Arial"/>
              <a:ea typeface="ＭＳ Ｐゴシック" charset="0"/>
              <a:cs typeface="Arial"/>
            </a:endParaRPr>
          </a:p>
        </p:txBody>
      </p:sp>
      <p:sp>
        <p:nvSpPr>
          <p:cNvPr id="257034" name="Text Box 10"/>
          <p:cNvSpPr txBox="1">
            <a:spLocks noChangeArrowheads="1"/>
          </p:cNvSpPr>
          <p:nvPr/>
        </p:nvSpPr>
        <p:spPr bwMode="auto">
          <a:xfrm>
            <a:off x="0" y="5943600"/>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914400" fontAlgn="base">
              <a:spcBef>
                <a:spcPct val="50000"/>
              </a:spcBef>
              <a:spcAft>
                <a:spcPct val="0"/>
              </a:spcAft>
              <a:defRPr/>
            </a:pPr>
            <a:r>
              <a:rPr lang="en-US" sz="2800" b="1" dirty="0">
                <a:solidFill>
                  <a:srgbClr val="FFFFFF"/>
                </a:solidFill>
                <a:latin typeface="Arial"/>
                <a:ea typeface="ＭＳ Ｐゴシック" charset="0"/>
                <a:cs typeface="Arial"/>
              </a:rPr>
              <a:t>Exodus 12:13 (NIV)</a:t>
            </a:r>
          </a:p>
        </p:txBody>
      </p:sp>
      <p:sp>
        <p:nvSpPr>
          <p:cNvPr id="430090"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en-US" altLang="zh-CN" sz="3200" b="1" dirty="0">
                <a:solidFill>
                  <a:schemeClr val="bg1"/>
                </a:solidFill>
                <a:cs typeface="Arial"/>
              </a:rPr>
              <a:t>Passover Protection</a:t>
            </a:r>
          </a:p>
        </p:txBody>
      </p:sp>
    </p:spTree>
    <p:extLst>
      <p:ext uri="{BB962C8B-B14F-4D97-AF65-F5344CB8AC3E}">
        <p14:creationId xmlns:p14="http://schemas.microsoft.com/office/powerpoint/2010/main" val="15317305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400">
              <a:solidFill>
                <a:srgbClr val="000000"/>
              </a:solidFill>
              <a:latin typeface="Arial"/>
              <a:ea typeface="ＭＳ Ｐゴシック" charset="0"/>
              <a:cs typeface="Arial"/>
            </a:endParaRPr>
          </a:p>
        </p:txBody>
      </p:sp>
      <p:sp>
        <p:nvSpPr>
          <p:cNvPr id="432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pic>
        <p:nvPicPr>
          <p:cNvPr id="432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2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432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400">
              <a:solidFill>
                <a:srgbClr val="000000"/>
              </a:solidFill>
              <a:latin typeface="Arial"/>
              <a:ea typeface="ＭＳ Ｐゴシック" charset="0"/>
              <a:cs typeface="Arial"/>
            </a:endParaRPr>
          </a:p>
        </p:txBody>
      </p:sp>
      <p:sp>
        <p:nvSpPr>
          <p:cNvPr id="258057" name="Text Box 9"/>
          <p:cNvSpPr txBox="1">
            <a:spLocks noChangeArrowheads="1"/>
          </p:cNvSpPr>
          <p:nvPr/>
        </p:nvSpPr>
        <p:spPr bwMode="auto">
          <a:xfrm>
            <a:off x="251520" y="331788"/>
            <a:ext cx="3888432" cy="40318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914400" fontAlgn="base">
              <a:spcBef>
                <a:spcPct val="50000"/>
              </a:spcBef>
              <a:spcAft>
                <a:spcPct val="0"/>
              </a:spcAft>
              <a:defRPr/>
            </a:pPr>
            <a:r>
              <a:rPr lang="ru-RU"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By faith he kept the Passover and the sprinkling of blood, so that the destroyer of the firstborn would not touch the firstborn of Israel.</a:t>
            </a:r>
            <a:r>
              <a:rPr lang="ru-RU"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 </a:t>
            </a:r>
          </a:p>
        </p:txBody>
      </p:sp>
      <p:sp>
        <p:nvSpPr>
          <p:cNvPr id="258058" name="Text Box 10"/>
          <p:cNvSpPr txBox="1">
            <a:spLocks noChangeArrowheads="1"/>
          </p:cNvSpPr>
          <p:nvPr/>
        </p:nvSpPr>
        <p:spPr bwMode="auto">
          <a:xfrm>
            <a:off x="-36512" y="594928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Hebrews 11:28 (NIV)</a:t>
            </a:r>
          </a:p>
        </p:txBody>
      </p:sp>
      <p:sp>
        <p:nvSpPr>
          <p:cNvPr id="432138"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en-US" altLang="zh-CN" sz="3200" b="1" dirty="0">
                <a:solidFill>
                  <a:schemeClr val="bg1"/>
                </a:solidFill>
                <a:cs typeface="Arial"/>
              </a:rPr>
              <a:t>Faith Pictured</a:t>
            </a:r>
          </a:p>
        </p:txBody>
      </p:sp>
    </p:spTree>
    <p:extLst>
      <p:ext uri="{BB962C8B-B14F-4D97-AF65-F5344CB8AC3E}">
        <p14:creationId xmlns:p14="http://schemas.microsoft.com/office/powerpoint/2010/main" val="428388773"/>
      </p:ext>
    </p:extLst>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4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4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ru-RU" sz="3200" b="1" i="1" dirty="0">
                <a:solidFill>
                  <a:srgbClr val="FFFFFF"/>
                </a:solidFill>
                <a:latin typeface="Arial"/>
                <a:cs typeface="Arial"/>
              </a:rPr>
              <a:t>"</a:t>
            </a:r>
            <a:r>
              <a:rPr lang="en-US" sz="3200" b="1" i="1" dirty="0">
                <a:solidFill>
                  <a:srgbClr val="FFFFFF"/>
                </a:solidFill>
                <a:latin typeface="Arial"/>
                <a:cs typeface="Arial"/>
              </a:rPr>
              <a:t>The next day John saw Jesus coming toward him and said, </a:t>
            </a:r>
            <a:r>
              <a:rPr lang="uk-UA" sz="3200" b="1" i="1" dirty="0">
                <a:solidFill>
                  <a:srgbClr val="FFFFFF"/>
                </a:solidFill>
                <a:latin typeface="Arial"/>
                <a:cs typeface="Arial"/>
              </a:rPr>
              <a:t>'</a:t>
            </a:r>
            <a:r>
              <a:rPr lang="en-US" sz="3200" b="1" i="1" dirty="0">
                <a:solidFill>
                  <a:srgbClr val="FFFFFF"/>
                </a:solidFill>
                <a:latin typeface="Arial"/>
                <a:cs typeface="Arial"/>
              </a:rPr>
              <a:t>Look, the Lamb of God, who takes away the sin of the world!</a:t>
            </a:r>
            <a:r>
              <a:rPr lang="uk-UA" sz="3200" b="1" i="1" dirty="0">
                <a:solidFill>
                  <a:srgbClr val="FFFFFF"/>
                </a:solidFill>
                <a:latin typeface="Arial"/>
                <a:cs typeface="Arial"/>
              </a:rPr>
              <a:t>'</a:t>
            </a:r>
            <a:r>
              <a:rPr lang="ru-RU" altLang="ja-JP" sz="3200" b="1" i="1" dirty="0">
                <a:solidFill>
                  <a:srgbClr val="FFFFFF"/>
                </a:solidFill>
                <a:latin typeface="Arial"/>
                <a:cs typeface="Arial"/>
              </a:rPr>
              <a:t>"</a:t>
            </a:r>
            <a:endParaRPr lang="en-US" sz="3200" b="1" i="1" dirty="0">
              <a:solidFill>
                <a:srgbClr val="FFFFFF"/>
              </a:solidFill>
              <a:latin typeface="Arial"/>
              <a:cs typeface="Arial"/>
            </a:endParaRPr>
          </a:p>
        </p:txBody>
      </p:sp>
      <p:sp>
        <p:nvSpPr>
          <p:cNvPr id="259082" name="Text Box 10"/>
          <p:cNvSpPr txBox="1">
            <a:spLocks noChangeArrowheads="1"/>
          </p:cNvSpPr>
          <p:nvPr/>
        </p:nvSpPr>
        <p:spPr bwMode="auto">
          <a:xfrm>
            <a:off x="0" y="6074132"/>
            <a:ext cx="45720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John 1:29 (NIV)</a:t>
            </a:r>
          </a:p>
        </p:txBody>
      </p:sp>
      <p:grpSp>
        <p:nvGrpSpPr>
          <p:cNvPr id="434186" name="Group 11"/>
          <p:cNvGrpSpPr>
            <a:grpSpLocks/>
          </p:cNvGrpSpPr>
          <p:nvPr/>
        </p:nvGrpSpPr>
        <p:grpSpPr bwMode="auto">
          <a:xfrm>
            <a:off x="6899275" y="381000"/>
            <a:ext cx="2244725" cy="3867150"/>
            <a:chOff x="3037" y="674"/>
            <a:chExt cx="1414" cy="2436"/>
          </a:xfrm>
        </p:grpSpPr>
        <p:sp>
          <p:nvSpPr>
            <p:cNvPr id="434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4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4187"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en-US" altLang="zh-CN" sz="3200" b="1" dirty="0">
                <a:solidFill>
                  <a:schemeClr val="bg1"/>
                </a:solidFill>
                <a:cs typeface="Arial"/>
              </a:rPr>
              <a:t>The Lamb Pictured</a:t>
            </a:r>
          </a:p>
        </p:txBody>
      </p:sp>
    </p:spTree>
    <p:extLst>
      <p:ext uri="{BB962C8B-B14F-4D97-AF65-F5344CB8AC3E}">
        <p14:creationId xmlns:p14="http://schemas.microsoft.com/office/powerpoint/2010/main" val="133094238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zh-CN" altLang="en-US" sz="2000">
              <a:solidFill>
                <a:srgbClr val="000000"/>
              </a:solidFill>
              <a:latin typeface="Arial"/>
              <a:ea typeface="ＭＳ Ｐゴシック" charset="0"/>
              <a:cs typeface="Arial"/>
            </a:endParaRPr>
          </a:p>
        </p:txBody>
      </p:sp>
      <p:sp>
        <p:nvSpPr>
          <p:cNvPr id="4362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pic>
        <p:nvPicPr>
          <p:cNvPr id="4362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62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ru-RU" sz="3200" b="1" i="1" dirty="0">
                <a:solidFill>
                  <a:srgbClr val="FFFFFF"/>
                </a:solidFill>
                <a:latin typeface="Arial"/>
                <a:ea typeface="ＭＳ Ｐゴシック" charset="0"/>
                <a:cs typeface="Arial"/>
              </a:rPr>
              <a:t>"</a:t>
            </a:r>
            <a:r>
              <a:rPr lang="en-US" sz="3200" b="1" i="1" dirty="0">
                <a:solidFill>
                  <a:srgbClr val="FFFFFF"/>
                </a:solidFill>
                <a:latin typeface="Arial"/>
                <a:ea typeface="ＭＳ Ｐゴシック" charset="0"/>
                <a:cs typeface="Arial"/>
              </a:rPr>
              <a:t>For Christ, our Passover lamb, has been sacrificed.</a:t>
            </a:r>
            <a:r>
              <a:rPr lang="ru-RU" sz="3200" b="1" i="1" dirty="0">
                <a:solidFill>
                  <a:srgbClr val="FFFFFF"/>
                </a:solidFill>
                <a:latin typeface="Arial"/>
                <a:ea typeface="ＭＳ Ｐゴシック" charset="0"/>
                <a:cs typeface="Arial"/>
              </a:rPr>
              <a:t>"</a:t>
            </a:r>
            <a:endParaRPr lang="en-US" sz="3200" b="1" i="1" dirty="0">
              <a:solidFill>
                <a:srgbClr val="FFFFFF"/>
              </a:solidFill>
              <a:latin typeface="Arial"/>
              <a:ea typeface="ＭＳ Ｐゴシック" charset="0"/>
              <a:cs typeface="Arial"/>
            </a:endParaRPr>
          </a:p>
        </p:txBody>
      </p:sp>
      <p:sp>
        <p:nvSpPr>
          <p:cNvPr id="260106" name="Text Box 10"/>
          <p:cNvSpPr txBox="1">
            <a:spLocks noChangeArrowheads="1"/>
          </p:cNvSpPr>
          <p:nvPr/>
        </p:nvSpPr>
        <p:spPr bwMode="auto">
          <a:xfrm>
            <a:off x="-76200" y="5943600"/>
            <a:ext cx="4648200" cy="523220"/>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eaLnBrk="1" hangingPunct="1">
              <a:spcBef>
                <a:spcPct val="50000"/>
              </a:spcBef>
              <a:defRPr sz="2800" b="1">
                <a:solidFill>
                  <a:srgbClr val="FFFFFF"/>
                </a:solidFill>
                <a:latin typeface="Arial"/>
                <a:cs typeface="Arial"/>
              </a:defRPr>
            </a:lvl1pPr>
          </a:lstStyle>
          <a:p>
            <a:pPr defTabSz="914400" fontAlgn="base">
              <a:spcAft>
                <a:spcPct val="0"/>
              </a:spcAft>
            </a:pPr>
            <a:r>
              <a:rPr lang="en-US" dirty="0">
                <a:ea typeface="ＭＳ Ｐゴシック" charset="0"/>
              </a:rPr>
              <a:t>1 Corinthians 5:7 (NIV)</a:t>
            </a:r>
          </a:p>
        </p:txBody>
      </p:sp>
      <p:grpSp>
        <p:nvGrpSpPr>
          <p:cNvPr id="436234" name="Group 11"/>
          <p:cNvGrpSpPr>
            <a:grpSpLocks/>
          </p:cNvGrpSpPr>
          <p:nvPr/>
        </p:nvGrpSpPr>
        <p:grpSpPr bwMode="auto">
          <a:xfrm>
            <a:off x="6899275" y="381000"/>
            <a:ext cx="2244725" cy="3867150"/>
            <a:chOff x="3037" y="674"/>
            <a:chExt cx="1414" cy="2436"/>
          </a:xfrm>
        </p:grpSpPr>
        <p:sp>
          <p:nvSpPr>
            <p:cNvPr id="4362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sp>
          <p:nvSpPr>
            <p:cNvPr id="4362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000">
                <a:solidFill>
                  <a:srgbClr val="000000"/>
                </a:solidFill>
                <a:latin typeface="Arial"/>
                <a:ea typeface="ＭＳ Ｐゴシック" charset="0"/>
                <a:cs typeface="Arial"/>
              </a:endParaRPr>
            </a:p>
          </p:txBody>
        </p:sp>
      </p:grpSp>
      <p:sp>
        <p:nvSpPr>
          <p:cNvPr id="436235"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en-US" altLang="zh-CN" sz="3200" b="1" dirty="0">
                <a:solidFill>
                  <a:schemeClr val="bg1"/>
                </a:solidFill>
                <a:cs typeface="Arial"/>
              </a:rPr>
              <a:t>The Cross Pictured</a:t>
            </a:r>
          </a:p>
        </p:txBody>
      </p:sp>
    </p:spTree>
    <p:extLst>
      <p:ext uri="{BB962C8B-B14F-4D97-AF65-F5344CB8AC3E}">
        <p14:creationId xmlns:p14="http://schemas.microsoft.com/office/powerpoint/2010/main" val="2557867901"/>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38274"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0"/>
            <a:ext cx="7772400" cy="620688"/>
          </a:xfrm>
        </p:spPr>
        <p:txBody>
          <a:bodyPr/>
          <a:lstStyle/>
          <a:p>
            <a:pPr eaLnBrk="1" hangingPunct="1">
              <a:defRPr/>
            </a:pPr>
            <a:r>
              <a:rPr lang="en-US" b="1" dirty="0">
                <a:effectLst>
                  <a:glow rad="152400">
                    <a:srgbClr val="EFE8AD">
                      <a:alpha val="47000"/>
                    </a:srgbClr>
                  </a:glow>
                </a:effectLst>
                <a:cs typeface="Arial"/>
              </a:rPr>
              <a:t>Faith in a Lamb</a:t>
            </a:r>
          </a:p>
        </p:txBody>
      </p:sp>
    </p:spTree>
    <p:extLst>
      <p:ext uri="{BB962C8B-B14F-4D97-AF65-F5344CB8AC3E}">
        <p14:creationId xmlns:p14="http://schemas.microsoft.com/office/powerpoint/2010/main" val="127984884"/>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7" name="Rectangle 1027"/>
          <p:cNvSpPr>
            <a:spLocks noGrp="1" noRot="1" noChangeArrowheads="1"/>
          </p:cNvSpPr>
          <p:nvPr>
            <p:ph type="title"/>
          </p:nvPr>
        </p:nvSpPr>
        <p:spPr/>
        <p:txBody>
          <a:bodyPr/>
          <a:lstStyle/>
          <a:p>
            <a:pPr eaLnBrk="1" hangingPunct="1">
              <a:defRPr/>
            </a:pPr>
            <a:r>
              <a:rPr kumimoji="1" lang="en-US" b="1" dirty="0">
                <a:solidFill>
                  <a:schemeClr val="bg1"/>
                </a:solidFill>
                <a:ea typeface="ＭＳ Ｐゴシック" charset="0"/>
              </a:rPr>
              <a:t>Did blood sacrifices save Israelites under the Law?</a:t>
            </a:r>
          </a:p>
        </p:txBody>
      </p:sp>
      <p:sp>
        <p:nvSpPr>
          <p:cNvPr id="2" name="TextBox 1"/>
          <p:cNvSpPr txBox="1"/>
          <p:nvPr/>
        </p:nvSpPr>
        <p:spPr>
          <a:xfrm>
            <a:off x="827584" y="2420888"/>
            <a:ext cx="7416824" cy="2215991"/>
          </a:xfrm>
          <a:prstGeom prst="rect">
            <a:avLst/>
          </a:prstGeom>
          <a:solidFill>
            <a:srgbClr val="000000"/>
          </a:solidFill>
        </p:spPr>
        <p:txBody>
          <a:bodyPr>
            <a:spAutoFit/>
            <a:scene3d>
              <a:camera prst="orthographicFront"/>
              <a:lightRig rig="threePt" dir="t"/>
            </a:scene3d>
            <a:sp3d extrusionH="57150">
              <a:bevelT w="38100" h="38100" prst="angle"/>
            </a:sp3d>
          </a:bodyPr>
          <a:lstStyle/>
          <a:p>
            <a:pPr algn="ctr" defTabSz="914400" eaLnBrk="0" fontAlgn="base" hangingPunct="0">
              <a:spcBef>
                <a:spcPct val="0"/>
              </a:spcBef>
              <a:spcAft>
                <a:spcPct val="0"/>
              </a:spcAft>
              <a:defRPr/>
            </a:pPr>
            <a:r>
              <a:rPr lang="en-US" sz="13800" dirty="0">
                <a:solidFill>
                  <a:srgbClr val="FF0000"/>
                </a:solidFill>
                <a:effectLst>
                  <a:reflection stA="50000" endPos="75000" dist="12700" dir="5400000" sy="-100000" algn="bl" rotWithShape="0"/>
                </a:effectLst>
                <a:latin typeface="Arial Black"/>
                <a:ea typeface="ＭＳ Ｐゴシック" charset="0"/>
                <a:cs typeface="Arial Black"/>
              </a:rPr>
              <a:t>BLOOD</a:t>
            </a:r>
          </a:p>
        </p:txBody>
      </p:sp>
    </p:spTree>
    <p:extLst>
      <p:ext uri="{BB962C8B-B14F-4D97-AF65-F5344CB8AC3E}">
        <p14:creationId xmlns:p14="http://schemas.microsoft.com/office/powerpoint/2010/main" val="185588157"/>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ru-RU" altLang="ja-JP" b="1" dirty="0">
                <a:solidFill>
                  <a:schemeClr val="bg1"/>
                </a:solidFill>
                <a:cs typeface="Arial"/>
              </a:rPr>
              <a:t>"</a:t>
            </a:r>
            <a:r>
              <a:rPr lang="en-US" b="1" dirty="0">
                <a:solidFill>
                  <a:schemeClr val="bg1"/>
                </a:solidFill>
                <a:cs typeface="Arial"/>
              </a:rPr>
              <a:t>This is my body…</a:t>
            </a:r>
            <a:r>
              <a:rPr lang="ru-RU" altLang="ja-JP" b="1" dirty="0">
                <a:solidFill>
                  <a:schemeClr val="bg1"/>
                </a:solidFill>
                <a:cs typeface="Arial"/>
              </a:rPr>
              <a:t>"</a:t>
            </a:r>
            <a:endParaRPr lang="en-US" dirty="0">
              <a:cs typeface="Arial"/>
            </a:endParaRPr>
          </a:p>
        </p:txBody>
      </p:sp>
    </p:spTree>
    <p:extLst>
      <p:ext uri="{BB962C8B-B14F-4D97-AF65-F5344CB8AC3E}">
        <p14:creationId xmlns:p14="http://schemas.microsoft.com/office/powerpoint/2010/main" val="1021302942"/>
      </p:ext>
    </p:extLst>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2370" name="Title 2"/>
          <p:cNvSpPr>
            <a:spLocks noGrp="1"/>
          </p:cNvSpPr>
          <p:nvPr>
            <p:ph type="title" idx="4294967295"/>
          </p:nvPr>
        </p:nvSpPr>
        <p:spPr>
          <a:xfrm>
            <a:off x="152400" y="152400"/>
            <a:ext cx="2971800" cy="6705600"/>
          </a:xfrm>
        </p:spPr>
        <p:txBody>
          <a:bodyPr/>
          <a:lstStyle/>
          <a:p>
            <a:r>
              <a:rPr lang="en-US" sz="4000" b="1">
                <a:solidFill>
                  <a:srgbClr val="FFFFFF"/>
                </a:solidFill>
                <a:latin typeface="Arial" charset="0"/>
                <a:cs typeface="Arial" charset="0"/>
              </a:rPr>
              <a:t>Exodus 12:1-16</a:t>
            </a:r>
            <a:br>
              <a:rPr lang="en-US" sz="4000" b="1">
                <a:solidFill>
                  <a:srgbClr val="FFFFFF"/>
                </a:solidFill>
                <a:latin typeface="Arial" charset="0"/>
                <a:cs typeface="Arial" charset="0"/>
              </a:rPr>
            </a:br>
            <a:br>
              <a:rPr lang="en-US" sz="3600">
                <a:solidFill>
                  <a:srgbClr val="FFFFFF"/>
                </a:solidFill>
                <a:latin typeface="Arial" charset="0"/>
                <a:cs typeface="Arial" charset="0"/>
              </a:rPr>
            </a:br>
            <a:r>
              <a:rPr lang="en-US" sz="3600">
                <a:solidFill>
                  <a:srgbClr val="FFFFFF"/>
                </a:solidFill>
                <a:latin typeface="Arial" charset="0"/>
                <a:cs typeface="Arial" charset="0"/>
              </a:rPr>
              <a:t>The Angel of Death Passed Over Houses with Blood on the Doors</a:t>
            </a:r>
          </a:p>
        </p:txBody>
      </p:sp>
      <p:sp>
        <p:nvSpPr>
          <p:cNvPr id="442371" name="Title 2"/>
          <p:cNvSpPr txBox="1">
            <a:spLocks/>
          </p:cNvSpPr>
          <p:nvPr/>
        </p:nvSpPr>
        <p:spPr bwMode="auto">
          <a:xfrm>
            <a:off x="4140200" y="6021388"/>
            <a:ext cx="4895850" cy="7651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1800" b="1" i="1" dirty="0">
                <a:solidFill>
                  <a:srgbClr val="800000"/>
                </a:solidFill>
                <a:latin typeface="Arial" charset="0"/>
                <a:cs typeface="Arial" charset="0"/>
              </a:rPr>
              <a:t>Thus says the L</a:t>
            </a:r>
            <a:r>
              <a:rPr lang="en-US" sz="1600" b="1" i="1" dirty="0">
                <a:solidFill>
                  <a:srgbClr val="800000"/>
                </a:solidFill>
                <a:latin typeface="Arial" charset="0"/>
                <a:cs typeface="Arial" charset="0"/>
              </a:rPr>
              <a:t>ORD</a:t>
            </a:r>
            <a:r>
              <a:rPr lang="en-US" sz="1800" b="1" i="1" dirty="0">
                <a:solidFill>
                  <a:srgbClr val="800000"/>
                </a:solidFill>
                <a:latin typeface="Arial" charset="0"/>
                <a:cs typeface="Arial" charset="0"/>
              </a:rPr>
              <a:t>, </a:t>
            </a:r>
            <a:r>
              <a:rPr lang="ru-RU" sz="1800" b="1" i="1" dirty="0">
                <a:solidFill>
                  <a:srgbClr val="800000"/>
                </a:solidFill>
                <a:latin typeface="Arial" charset="0"/>
                <a:cs typeface="Arial" charset="0"/>
              </a:rPr>
              <a:t>"</a:t>
            </a:r>
            <a:r>
              <a:rPr lang="en-US" sz="1800" b="1" i="1" dirty="0">
                <a:solidFill>
                  <a:srgbClr val="800000"/>
                </a:solidFill>
                <a:latin typeface="Arial" charset="0"/>
                <a:cs typeface="Arial" charset="0"/>
              </a:rPr>
              <a:t>About midnight I will go out in the midst of Egypt</a:t>
            </a:r>
            <a:r>
              <a:rPr lang="ru-RU" sz="1800" b="1" i="1" dirty="0">
                <a:solidFill>
                  <a:srgbClr val="800000"/>
                </a:solidFill>
                <a:latin typeface="Arial" charset="0"/>
                <a:cs typeface="Arial" charset="0"/>
              </a:rPr>
              <a:t>"</a:t>
            </a:r>
            <a:r>
              <a:rPr lang="en-US" sz="1800" b="1" i="1" dirty="0">
                <a:solidFill>
                  <a:srgbClr val="800000"/>
                </a:solidFill>
                <a:latin typeface="Arial" charset="0"/>
                <a:cs typeface="Arial" charset="0"/>
              </a:rPr>
              <a:t> (Exod. 11:4)</a:t>
            </a:r>
            <a:endParaRPr lang="en-US" sz="1600" b="1" i="1" dirty="0">
              <a:solidFill>
                <a:srgbClr val="800000"/>
              </a:solidFill>
              <a:latin typeface="Arial" charset="0"/>
              <a:cs typeface="Arial" charset="0"/>
            </a:endParaRPr>
          </a:p>
        </p:txBody>
      </p:sp>
    </p:spTree>
    <p:extLst>
      <p:ext uri="{BB962C8B-B14F-4D97-AF65-F5344CB8AC3E}">
        <p14:creationId xmlns:p14="http://schemas.microsoft.com/office/powerpoint/2010/main" val="4226126815"/>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6"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4" name="Text Box 6"/>
          <p:cNvSpPr txBox="1">
            <a:spLocks noChangeArrowheads="1"/>
          </p:cNvSpPr>
          <p:nvPr/>
        </p:nvSpPr>
        <p:spPr bwMode="auto">
          <a:xfrm>
            <a:off x="12954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ltLang="zh-CN" b="1">
                <a:solidFill>
                  <a:srgbClr val="FFFFFF"/>
                </a:solidFill>
                <a:latin typeface="Arial" charset="0"/>
                <a:cs typeface="Arial" charset="0"/>
              </a:rPr>
              <a:t>What the Exodus is to the Old Testament…</a:t>
            </a:r>
          </a:p>
        </p:txBody>
      </p:sp>
      <p:sp>
        <p:nvSpPr>
          <p:cNvPr id="443398"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263178" name="Text Box 10"/>
          <p:cNvSpPr txBox="1">
            <a:spLocks noChangeArrowheads="1"/>
          </p:cNvSpPr>
          <p:nvPr/>
        </p:nvSpPr>
        <p:spPr bwMode="auto">
          <a:xfrm>
            <a:off x="4876800" y="76200"/>
            <a:ext cx="2819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altLang="zh-CN" b="1">
                <a:solidFill>
                  <a:srgbClr val="FFFFFF"/>
                </a:solidFill>
                <a:latin typeface="Arial" charset="0"/>
                <a:cs typeface="Arial" charset="0"/>
              </a:rPr>
              <a:t>the cross of Christ is to the New Testament</a:t>
            </a: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Deliverance!</a:t>
            </a:r>
          </a:p>
        </p:txBody>
      </p:sp>
      <p:sp>
        <p:nvSpPr>
          <p:cNvPr id="443401" name="Rectangle 12"/>
          <p:cNvSpPr>
            <a:spLocks noGrp="1" noChangeArrowheads="1"/>
          </p:cNvSpPr>
          <p:nvPr>
            <p:ph type="title" idx="4294967295"/>
          </p:nvPr>
        </p:nvSpPr>
        <p:spPr>
          <a:xfrm>
            <a:off x="685800" y="1219200"/>
            <a:ext cx="7772400" cy="1143000"/>
          </a:xfrm>
        </p:spPr>
        <p:txBody>
          <a:bodyPr/>
          <a:lstStyle/>
          <a:p>
            <a:pPr eaLnBrk="1" hangingPunct="1"/>
            <a:r>
              <a:rPr lang="en-US" altLang="zh-CN" b="1">
                <a:solidFill>
                  <a:srgbClr val="FFFFFF"/>
                </a:solidFill>
                <a:latin typeface="Arial" charset="0"/>
              </a:rPr>
              <a:t>The Common Thread</a:t>
            </a:r>
          </a:p>
        </p:txBody>
      </p:sp>
    </p:spTree>
    <p:extLst>
      <p:ext uri="{BB962C8B-B14F-4D97-AF65-F5344CB8AC3E}">
        <p14:creationId xmlns:p14="http://schemas.microsoft.com/office/powerpoint/2010/main" val="3181066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2" name="Picture 1" descr="exploring-the-florid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8700"/>
          </a:xfrm>
          <a:prstGeom prst="rect">
            <a:avLst/>
          </a:prstGeom>
          <a:noFill/>
          <a:ln w="9525">
            <a:noFill/>
            <a:miter lim="800000"/>
            <a:headEnd/>
            <a:tailEnd/>
          </a:ln>
        </p:spPr>
      </p:pic>
      <p:sp>
        <p:nvSpPr>
          <p:cNvPr id="588803" name="Rectangle 2"/>
          <p:cNvSpPr>
            <a:spLocks noGrp="1" noChangeArrowheads="1"/>
          </p:cNvSpPr>
          <p:nvPr>
            <p:ph type="title"/>
          </p:nvPr>
        </p:nvSpPr>
        <p:spPr>
          <a:xfrm>
            <a:off x="0" y="44450"/>
            <a:ext cx="9144000" cy="1143000"/>
          </a:xfrm>
          <a:solidFill>
            <a:srgbClr val="000000"/>
          </a:solidFill>
        </p:spPr>
        <p:txBody>
          <a:bodyPr/>
          <a:lstStyle/>
          <a:p>
            <a:pPr eaLnBrk="1" hangingPunct="1"/>
            <a:r>
              <a:rPr lang="en-US" sz="4800">
                <a:latin typeface="Arial" charset="0"/>
                <a:ea typeface="ＭＳ Ｐゴシック" charset="-128"/>
              </a:rPr>
              <a:t>Exploring the Theme</a:t>
            </a:r>
          </a:p>
        </p:txBody>
      </p:sp>
      <p:sp>
        <p:nvSpPr>
          <p:cNvPr id="438275" name="Text Box 3"/>
          <p:cNvSpPr txBox="1">
            <a:spLocks noChangeArrowheads="1"/>
          </p:cNvSpPr>
          <p:nvPr/>
        </p:nvSpPr>
        <p:spPr bwMode="auto">
          <a:xfrm>
            <a:off x="457200" y="1196752"/>
            <a:ext cx="8410575" cy="4031873"/>
          </a:xfrm>
          <a:prstGeom prst="rect">
            <a:avLst/>
          </a:prstGeom>
          <a:noFill/>
          <a:ln>
            <a:noFill/>
          </a:ln>
          <a:effectLst/>
        </p:spPr>
        <p:txBody>
          <a:bodyPr>
            <a:prstTxWarp prst="textNoShape">
              <a:avLst/>
            </a:prstTxWarp>
            <a:spAutoFit/>
          </a:bodyPr>
          <a:lstStyle/>
          <a:p>
            <a:pPr marL="717550" indent="-717550" defTabSz="914400" fontAlgn="base">
              <a:spcBef>
                <a:spcPct val="0"/>
              </a:spcBef>
              <a:spcAft>
                <a:spcPct val="0"/>
              </a:spcAft>
              <a:buFont typeface="Arial" charset="0"/>
              <a:buAutoNum type="arabicPeriod"/>
              <a:defRPr/>
            </a:pPr>
            <a:r>
              <a:rPr lang="en-US" sz="3200" b="1" dirty="0">
                <a:solidFill>
                  <a:srgbClr val="EAEAEA"/>
                </a:solidFill>
                <a:effectLst>
                  <a:glow rad="228600">
                    <a:srgbClr val="000000">
                      <a:alpha val="98000"/>
                    </a:srgbClr>
                  </a:glow>
                </a:effectLst>
                <a:latin typeface="Arial" charset="0"/>
                <a:ea typeface="Arial" charset="0"/>
                <a:cs typeface="Arial" charset="0"/>
              </a:rPr>
              <a:t>Grab a partner</a:t>
            </a:r>
          </a:p>
          <a:p>
            <a:pPr marL="717550" indent="-717550" defTabSz="914400" fontAlgn="base">
              <a:spcBef>
                <a:spcPct val="0"/>
              </a:spcBef>
              <a:spcAft>
                <a:spcPct val="0"/>
              </a:spcAft>
              <a:buFont typeface="Arial" charset="0"/>
              <a:buAutoNum type="arabicPeriod"/>
              <a:defRPr/>
            </a:pPr>
            <a:endParaRPr lang="en-US" sz="3200" b="1" dirty="0">
              <a:solidFill>
                <a:srgbClr val="EAEAEA"/>
              </a:solidFill>
              <a:effectLst>
                <a:glow rad="228600">
                  <a:srgbClr val="000000">
                    <a:alpha val="98000"/>
                  </a:srgbClr>
                </a:glow>
              </a:effectLst>
              <a:latin typeface="Arial" charset="0"/>
              <a:ea typeface="Arial" charset="0"/>
              <a:cs typeface="Arial" charset="0"/>
            </a:endParaRPr>
          </a:p>
          <a:p>
            <a:pPr marL="717550" indent="-717550" defTabSz="914400" fontAlgn="base">
              <a:spcBef>
                <a:spcPct val="0"/>
              </a:spcBef>
              <a:spcAft>
                <a:spcPct val="0"/>
              </a:spcAft>
              <a:buFont typeface="Arial" charset="0"/>
              <a:buAutoNum type="arabicPeriod"/>
              <a:defRPr/>
            </a:pPr>
            <a:r>
              <a:rPr lang="en-US" sz="3200" b="1" dirty="0">
                <a:solidFill>
                  <a:srgbClr val="EAEAEA"/>
                </a:solidFill>
                <a:effectLst>
                  <a:glow rad="228600">
                    <a:srgbClr val="000000">
                      <a:alpha val="98000"/>
                    </a:srgbClr>
                  </a:glow>
                </a:effectLst>
                <a:latin typeface="Arial" charset="0"/>
                <a:ea typeface="Arial" charset="0"/>
                <a:cs typeface="Arial" charset="0"/>
              </a:rPr>
              <a:t>Each of you paraphrase Romans 1:16-17</a:t>
            </a:r>
          </a:p>
          <a:p>
            <a:pPr marL="717550" indent="-717550" defTabSz="914400" fontAlgn="base">
              <a:spcBef>
                <a:spcPct val="0"/>
              </a:spcBef>
              <a:spcAft>
                <a:spcPct val="0"/>
              </a:spcAft>
              <a:buFont typeface="Arial" charset="0"/>
              <a:buAutoNum type="arabicPeriod"/>
              <a:defRPr/>
            </a:pPr>
            <a:endParaRPr lang="en-US" sz="3200" b="1" dirty="0">
              <a:solidFill>
                <a:srgbClr val="EAEAEA"/>
              </a:solidFill>
              <a:effectLst>
                <a:glow rad="228600">
                  <a:srgbClr val="000000">
                    <a:alpha val="98000"/>
                  </a:srgbClr>
                </a:glow>
              </a:effectLst>
              <a:latin typeface="Arial" charset="0"/>
              <a:ea typeface="Arial" charset="0"/>
              <a:cs typeface="Arial" charset="0"/>
            </a:endParaRPr>
          </a:p>
          <a:p>
            <a:pPr marL="717550" indent="-717550" defTabSz="914400" fontAlgn="base">
              <a:spcBef>
                <a:spcPct val="0"/>
              </a:spcBef>
              <a:spcAft>
                <a:spcPct val="0"/>
              </a:spcAft>
              <a:buFont typeface="Arial" charset="0"/>
              <a:buAutoNum type="arabicPeriod"/>
              <a:defRPr/>
            </a:pPr>
            <a:r>
              <a:rPr lang="en-US" sz="3200" b="1" dirty="0">
                <a:solidFill>
                  <a:srgbClr val="EAEAEA"/>
                </a:solidFill>
                <a:effectLst>
                  <a:glow rad="228600">
                    <a:srgbClr val="000000">
                      <a:alpha val="98000"/>
                    </a:srgbClr>
                  </a:glow>
                </a:effectLst>
                <a:latin typeface="Arial" charset="0"/>
                <a:ea typeface="Arial" charset="0"/>
                <a:cs typeface="Arial" charset="0"/>
              </a:rPr>
              <a:t>Contrast these verses with how you used to think you could be right with God before becoming a Christian</a:t>
            </a:r>
          </a:p>
        </p:txBody>
      </p:sp>
    </p:spTree>
    <p:extLst>
      <p:ext uri="{BB962C8B-B14F-4D97-AF65-F5344CB8AC3E}">
        <p14:creationId xmlns:p14="http://schemas.microsoft.com/office/powerpoint/2010/main" val="219958351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50" name="Picture 3" descr="Generosity-hands to heave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26988"/>
            <a:ext cx="9144000" cy="1362076"/>
          </a:xfrm>
          <a:gradFill flip="none" rotWithShape="1">
            <a:gsLst>
              <a:gs pos="0">
                <a:schemeClr val="bg1"/>
              </a:gs>
              <a:gs pos="100000">
                <a:srgbClr val="000000"/>
              </a:gs>
            </a:gsLst>
            <a:path path="rect">
              <a:fillToRect l="50000" t="50000" r="50000" b="50000"/>
            </a:path>
            <a:tileRect/>
          </a:gradFill>
        </p:spPr>
        <p:txBody>
          <a:bodyPr/>
          <a:lstStyle/>
          <a:p>
            <a:pPr algn="ctr">
              <a:defRPr/>
            </a:pPr>
            <a:r>
              <a:rPr lang="en-US" cap="none" dirty="0">
                <a:effectLst>
                  <a:outerShdw blurRad="38100" dist="38100" dir="2700000" algn="tl">
                    <a:srgbClr val="000000"/>
                  </a:outerShdw>
                </a:effectLst>
                <a:ea typeface="ＭＳ Ｐゴシック" charset="-128"/>
                <a:cs typeface="ＭＳ Ｐゴシック" charset="-128"/>
              </a:rPr>
              <a:t>WE NEED TO ATTAIN GOD</a:t>
            </a:r>
            <a:r>
              <a:rPr lang="uk-UA" cap="none" dirty="0">
                <a:effectLst>
                  <a:outerShdw blurRad="38100" dist="38100" dir="2700000" algn="tl">
                    <a:srgbClr val="000000"/>
                  </a:outerShdw>
                </a:effectLst>
                <a:ea typeface="ＭＳ Ｐゴシック" charset="-128"/>
                <a:cs typeface="ＭＳ Ｐゴシック" charset="-128"/>
              </a:rPr>
              <a:t>'</a:t>
            </a:r>
            <a:r>
              <a:rPr lang="en-US" cap="none" dirty="0">
                <a:effectLst>
                  <a:outerShdw blurRad="38100" dist="38100" dir="2700000" algn="tl">
                    <a:srgbClr val="000000"/>
                  </a:outerShdw>
                </a:effectLst>
                <a:ea typeface="ＭＳ Ｐゴシック" charset="-128"/>
                <a:cs typeface="ＭＳ Ｐゴシック" charset="-128"/>
              </a:rPr>
              <a:t>S RIGHTEOUSNESS—BUT HOW?</a:t>
            </a:r>
          </a:p>
        </p:txBody>
      </p:sp>
    </p:spTree>
    <p:extLst>
      <p:ext uri="{BB962C8B-B14F-4D97-AF65-F5344CB8AC3E}">
        <p14:creationId xmlns:p14="http://schemas.microsoft.com/office/powerpoint/2010/main" val="145215304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26988"/>
            <a:ext cx="9144000" cy="1008063"/>
          </a:xfrm>
          <a:solidFill>
            <a:srgbClr val="660066"/>
          </a:solidFill>
          <a:effectLst>
            <a:outerShdw blurRad="63500" dist="35921" dir="2700000" algn="ctr" rotWithShape="0">
              <a:srgbClr val="000000">
                <a:alpha val="74998"/>
              </a:srgbClr>
            </a:outerShdw>
          </a:effectLst>
        </p:spPr>
        <p:txBody>
          <a:bodyPr/>
          <a:lstStyle/>
          <a:p>
            <a:pPr eaLnBrk="1" hangingPunct="1">
              <a:defRPr/>
            </a:pPr>
            <a:r>
              <a:rPr lang="en-US">
                <a:effectLst>
                  <a:outerShdw blurRad="38100" dist="38100" dir="2700000" algn="tl">
                    <a:srgbClr val="000000"/>
                  </a:outerShdw>
                </a:effectLst>
                <a:latin typeface="Arial" charset="0"/>
                <a:ea typeface="ＭＳ Ｐゴシック" charset="-128"/>
                <a:cs typeface="ＭＳ Ｐゴシック" charset="-128"/>
              </a:rPr>
              <a:t>The Theme of Romans</a:t>
            </a:r>
          </a:p>
        </p:txBody>
      </p:sp>
      <p:sp>
        <p:nvSpPr>
          <p:cNvPr id="134147" name="Text Box 3"/>
          <p:cNvSpPr txBox="1">
            <a:spLocks noChangeArrowheads="1"/>
          </p:cNvSpPr>
          <p:nvPr/>
        </p:nvSpPr>
        <p:spPr bwMode="auto">
          <a:xfrm>
            <a:off x="1447800" y="1052513"/>
            <a:ext cx="6705600" cy="4362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buFont typeface="Arial" pitchFamily="-112" charset="0"/>
              <a:buNone/>
              <a:defRPr/>
            </a:pPr>
            <a:r>
              <a:rPr lang="en-US" sz="2800" b="1" baseline="30000" dirty="0">
                <a:solidFill>
                  <a:srgbClr val="EAEAEA"/>
                </a:solidFill>
                <a:latin typeface="Arial" pitchFamily="-112" charset="0"/>
                <a:ea typeface="ＭＳ Ｐゴシック" charset="-128"/>
                <a:cs typeface="ＭＳ Ｐゴシック" charset="-128"/>
              </a:rPr>
              <a:t>16</a:t>
            </a:r>
            <a:r>
              <a:rPr lang="en-US" sz="2800" b="1" dirty="0">
                <a:solidFill>
                  <a:srgbClr val="EAEAEA"/>
                </a:solidFill>
                <a:latin typeface="Arial" pitchFamily="-112" charset="0"/>
                <a:ea typeface="ＭＳ Ｐゴシック" charset="-128"/>
                <a:cs typeface="ＭＳ Ｐゴシック" charset="-128"/>
              </a:rPr>
              <a:t>I am not ashamed of the gospel, because it is the power of God for the salvation of everyone who believes: </a:t>
            </a:r>
            <a:r>
              <a:rPr lang="en-US" sz="2800" b="1" dirty="0">
                <a:solidFill>
                  <a:srgbClr val="FFFF00"/>
                </a:solidFill>
                <a:latin typeface="Arial" pitchFamily="-112" charset="0"/>
                <a:ea typeface="ＭＳ Ｐゴシック" charset="-128"/>
                <a:cs typeface="ＭＳ Ｐゴシック" charset="-128"/>
              </a:rPr>
              <a:t>first for the Jew, then for the Gentile</a:t>
            </a:r>
            <a:r>
              <a:rPr lang="en-US" sz="2800" b="1" dirty="0">
                <a:solidFill>
                  <a:srgbClr val="EAEAEA"/>
                </a:solidFill>
                <a:latin typeface="Arial" pitchFamily="-112" charset="0"/>
                <a:ea typeface="ＭＳ Ｐゴシック" charset="-128"/>
                <a:cs typeface="ＭＳ Ｐゴシック" charset="-128"/>
              </a:rPr>
              <a:t>.</a:t>
            </a:r>
            <a:br>
              <a:rPr lang="en-US" sz="2800" b="1" dirty="0">
                <a:solidFill>
                  <a:srgbClr val="EAEAEA"/>
                </a:solidFill>
                <a:latin typeface="Arial" pitchFamily="-112" charset="0"/>
                <a:ea typeface="ＭＳ Ｐゴシック" charset="-128"/>
                <a:cs typeface="ＭＳ Ｐゴシック" charset="-128"/>
              </a:rPr>
            </a:br>
            <a:br>
              <a:rPr lang="en-US" sz="2800" b="1" dirty="0">
                <a:solidFill>
                  <a:srgbClr val="EAEAEA"/>
                </a:solidFill>
                <a:latin typeface="Arial" pitchFamily="-112" charset="0"/>
                <a:ea typeface="ＭＳ Ｐゴシック" charset="-128"/>
                <a:cs typeface="ＭＳ Ｐゴシック" charset="-128"/>
              </a:rPr>
            </a:br>
            <a:r>
              <a:rPr lang="en-US" sz="2800" b="1" baseline="30000" dirty="0">
                <a:solidFill>
                  <a:srgbClr val="EAEAEA"/>
                </a:solidFill>
                <a:latin typeface="Arial" pitchFamily="-112" charset="0"/>
                <a:ea typeface="ＭＳ Ｐゴシック" charset="-128"/>
                <a:cs typeface="ＭＳ Ｐゴシック" charset="-128"/>
              </a:rPr>
              <a:t>17</a:t>
            </a:r>
            <a:r>
              <a:rPr lang="en-US" sz="2800" b="1" dirty="0">
                <a:solidFill>
                  <a:srgbClr val="EAEAEA"/>
                </a:solidFill>
                <a:latin typeface="Arial" pitchFamily="-112" charset="0"/>
                <a:ea typeface="ＭＳ Ｐゴシック" charset="-128"/>
                <a:cs typeface="ＭＳ Ｐゴシック" charset="-128"/>
              </a:rPr>
              <a:t>For </a:t>
            </a:r>
            <a:r>
              <a:rPr lang="en-US" sz="2800" b="1" dirty="0">
                <a:solidFill>
                  <a:srgbClr val="FFFF00"/>
                </a:solidFill>
                <a:latin typeface="Arial" pitchFamily="-112" charset="0"/>
                <a:ea typeface="ＭＳ Ｐゴシック" charset="-128"/>
                <a:cs typeface="ＭＳ Ｐゴシック" charset="-128"/>
              </a:rPr>
              <a:t>in the gospel a righteousness from God is revealed</a:t>
            </a:r>
            <a:r>
              <a:rPr lang="en-US" sz="2800" b="1" dirty="0">
                <a:solidFill>
                  <a:srgbClr val="EAEAEA"/>
                </a:solidFill>
                <a:latin typeface="Arial" pitchFamily="-112" charset="0"/>
                <a:ea typeface="ＭＳ Ｐゴシック" charset="-128"/>
                <a:cs typeface="ＭＳ Ｐゴシック" charset="-128"/>
              </a:rPr>
              <a:t>, a righteousness that is </a:t>
            </a:r>
            <a:r>
              <a:rPr lang="en-US" sz="2800" b="1" dirty="0">
                <a:solidFill>
                  <a:srgbClr val="FFFF00"/>
                </a:solidFill>
                <a:latin typeface="Arial" pitchFamily="-112" charset="0"/>
                <a:ea typeface="ＭＳ Ｐゴシック" charset="-128"/>
                <a:cs typeface="ＭＳ Ｐゴシック" charset="-128"/>
              </a:rPr>
              <a:t>by faith </a:t>
            </a:r>
            <a:r>
              <a:rPr lang="en-US" sz="2800" b="1" dirty="0">
                <a:solidFill>
                  <a:srgbClr val="EAEAEA"/>
                </a:solidFill>
                <a:latin typeface="Arial" pitchFamily="-112" charset="0"/>
                <a:ea typeface="ＭＳ Ｐゴシック" charset="-128"/>
                <a:cs typeface="ＭＳ Ｐゴシック" charset="-128"/>
              </a:rPr>
              <a:t>from first to last, just as it is written: </a:t>
            </a:r>
            <a:r>
              <a:rPr lang="ru-RU" sz="2800" b="1" dirty="0">
                <a:solidFill>
                  <a:srgbClr val="EAEAEA"/>
                </a:solidFill>
                <a:latin typeface="Arial" pitchFamily="-112" charset="0"/>
                <a:ea typeface="ＭＳ Ｐゴシック" charset="-128"/>
                <a:cs typeface="ＭＳ Ｐゴシック" charset="-128"/>
              </a:rPr>
              <a:t>"</a:t>
            </a:r>
            <a:r>
              <a:rPr lang="en-US" sz="2800" b="1" dirty="0">
                <a:solidFill>
                  <a:srgbClr val="EAEAEA"/>
                </a:solidFill>
                <a:latin typeface="Arial" pitchFamily="-112" charset="0"/>
                <a:ea typeface="ＭＳ Ｐゴシック" charset="-128"/>
                <a:cs typeface="ＭＳ Ｐゴシック" charset="-128"/>
              </a:rPr>
              <a:t>The righteous will live by faith.</a:t>
            </a:r>
            <a:r>
              <a:rPr lang="ru-RU" sz="2800" b="1" dirty="0">
                <a:solidFill>
                  <a:srgbClr val="EAEAEA"/>
                </a:solidFill>
                <a:latin typeface="Arial" pitchFamily="-112" charset="0"/>
                <a:ea typeface="ＭＳ Ｐゴシック" charset="-128"/>
                <a:cs typeface="ＭＳ Ｐゴシック" charset="-128"/>
              </a:rPr>
              <a:t>"</a:t>
            </a:r>
            <a:endParaRPr lang="en-US" sz="2800" b="1" dirty="0">
              <a:solidFill>
                <a:srgbClr val="EAEAEA"/>
              </a:solidFill>
              <a:latin typeface="Arial" pitchFamily="-112" charset="0"/>
              <a:ea typeface="ＭＳ Ｐゴシック" charset="-128"/>
              <a:cs typeface="ＭＳ Ｐゴシック" charset="-128"/>
            </a:endParaRPr>
          </a:p>
        </p:txBody>
      </p:sp>
      <p:sp>
        <p:nvSpPr>
          <p:cNvPr id="5" name="Rectangle 2"/>
          <p:cNvSpPr txBox="1">
            <a:spLocks noChangeArrowheads="1"/>
          </p:cNvSpPr>
          <p:nvPr/>
        </p:nvSpPr>
        <p:spPr bwMode="auto">
          <a:xfrm>
            <a:off x="-11113" y="5516563"/>
            <a:ext cx="9144001" cy="1368425"/>
          </a:xfrm>
          <a:prstGeom prst="rect">
            <a:avLst/>
          </a:prstGeom>
          <a:solidFill>
            <a:srgbClr val="660066"/>
          </a:solidFill>
          <a:ln>
            <a:noFill/>
          </a:ln>
          <a:effectLst>
            <a:outerShdw blurRad="63500" dist="35921" dir="2700000" algn="ctr" rotWithShape="0">
              <a:srgbClr val="000000">
                <a:alpha val="74998"/>
              </a:srgbClr>
            </a:outerShdw>
          </a:effectLst>
        </p:spPr>
        <p:txBody>
          <a:bodyPr anchor="ctr">
            <a:prstTxWarp prst="textNoShape">
              <a:avLst/>
            </a:prstTxWarp>
          </a:bodyPr>
          <a:lstStyle/>
          <a:p>
            <a:pPr algn="ctr" defTabSz="914400" fontAlgn="base">
              <a:spcBef>
                <a:spcPct val="0"/>
              </a:spcBef>
              <a:spcAft>
                <a:spcPct val="0"/>
              </a:spcAft>
              <a:defRPr/>
            </a:pPr>
            <a:r>
              <a:rPr lang="en-US" sz="3600" b="1" dirty="0">
                <a:solidFill>
                  <a:srgbClr val="FFFFFF"/>
                </a:solidFill>
                <a:effectLst>
                  <a:outerShdw blurRad="38100" dist="38100" dir="2700000" algn="tl">
                    <a:srgbClr val="000000"/>
                  </a:outerShdw>
                </a:effectLst>
                <a:latin typeface="Arial" charset="0"/>
                <a:ea typeface="ＭＳ Ｐゴシック" charset="-128"/>
                <a:cs typeface="ＭＳ Ｐゴシック" charset="-128"/>
              </a:rPr>
              <a:t>Don</a:t>
            </a:r>
            <a:r>
              <a:rPr lang="uk-UA" sz="3600" b="1" dirty="0">
                <a:solidFill>
                  <a:srgbClr val="FFFFFF"/>
                </a:solidFill>
                <a:effectLst>
                  <a:outerShdw blurRad="38100" dist="38100" dir="2700000" algn="tl">
                    <a:srgbClr val="000000"/>
                  </a:outerShdw>
                </a:effectLst>
                <a:latin typeface="Arial" charset="0"/>
                <a:ea typeface="ＭＳ Ｐゴシック" charset="-128"/>
                <a:cs typeface="ＭＳ Ｐゴシック" charset="-128"/>
              </a:rPr>
              <a:t>'</a:t>
            </a:r>
            <a:r>
              <a:rPr lang="en-US" sz="3600" b="1" dirty="0">
                <a:solidFill>
                  <a:srgbClr val="FFFFFF"/>
                </a:solidFill>
                <a:effectLst>
                  <a:outerShdw blurRad="38100" dist="38100" dir="2700000" algn="tl">
                    <a:srgbClr val="000000"/>
                  </a:outerShdw>
                </a:effectLst>
                <a:latin typeface="Arial" charset="0"/>
                <a:ea typeface="ＭＳ Ｐゴシック" charset="-128"/>
                <a:cs typeface="ＭＳ Ｐゴシック" charset="-128"/>
              </a:rPr>
              <a:t>t be ashamed of the gospel because it works!  It alone makes us righteous!</a:t>
            </a:r>
          </a:p>
        </p:txBody>
      </p:sp>
      <p:sp>
        <p:nvSpPr>
          <p:cNvPr id="6"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153859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en-US" sz="4000" b="1">
                <a:solidFill>
                  <a:schemeClr val="bg1"/>
                </a:solidFill>
                <a:latin typeface="Copperplate Gothic Light" charset="0"/>
                <a:ea typeface="ＭＳ Ｐゴシック" charset="-128"/>
                <a:cs typeface="ＭＳ Ｐゴシック" charset="-128"/>
              </a:rPr>
              <a:t>Righteousness in Romans</a:t>
            </a:r>
            <a:endParaRPr lang="en-US" sz="4000">
              <a:solidFill>
                <a:schemeClr val="bg1"/>
              </a:solidFill>
              <a:latin typeface="Copperplate Gothic Light" charset="0"/>
              <a:ea typeface="ＭＳ Ｐゴシック" charset="-128"/>
              <a:cs typeface="ＭＳ Ｐゴシック" charset="-128"/>
            </a:endParaRPr>
          </a:p>
        </p:txBody>
      </p:sp>
      <p:graphicFrame>
        <p:nvGraphicFramePr>
          <p:cNvPr id="165892" name="Group 4"/>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Theme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Needed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Provided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Imparted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Applied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Dissem-inated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Intro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Condem-nation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1:18–</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Justifi-cation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3:21–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Sanctifi-cation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Election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Trans-form-ation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12:1–</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Propa-gation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15:14–</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128"/>
                          <a:cs typeface="ＭＳ Ｐゴシック" charset="-128"/>
                        </a:rPr>
                        <a:t>Start</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Salva-tion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Set </a:t>
                      </a:r>
                      <a:b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b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Apart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Sove-reignty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Service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128"/>
                          <a:cs typeface="ＭＳ Ｐゴシック" charset="-128"/>
                        </a:rPr>
                        <a:t>Send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6627462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0" y="685800"/>
            <a:ext cx="9144000" cy="762000"/>
          </a:xfrm>
          <a:ln>
            <a:solidFill>
              <a:srgbClr val="FFFFFF"/>
            </a:solidFill>
          </a:ln>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Wrath (Romans 1:18-20)</a:t>
            </a:r>
            <a:endParaRPr lang="en-US" b="1" dirty="0">
              <a:latin typeface="Arial"/>
              <a:cs typeface="Arial"/>
            </a:endParaRPr>
          </a:p>
        </p:txBody>
      </p:sp>
      <p:sp>
        <p:nvSpPr>
          <p:cNvPr id="207875" name="Text Box 3"/>
          <p:cNvSpPr txBox="1">
            <a:spLocks noChangeArrowheads="1"/>
          </p:cNvSpPr>
          <p:nvPr/>
        </p:nvSpPr>
        <p:spPr bwMode="auto">
          <a:xfrm>
            <a:off x="736600" y="2165350"/>
            <a:ext cx="7129463" cy="2123658"/>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Reality (18a)</a:t>
            </a:r>
          </a:p>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Reason (18b-20a)</a:t>
            </a:r>
          </a:p>
          <a:p>
            <a:pPr marL="452438" indent="-452438" defTabSz="914400" fontAlgn="base">
              <a:spcBef>
                <a:spcPct val="0"/>
              </a:spcBef>
              <a:spcAft>
                <a:spcPct val="0"/>
              </a:spcAft>
              <a:buFontTx/>
              <a:buChar char="•"/>
              <a:defRPr/>
            </a:pPr>
            <a:r>
              <a:rPr lang="en-US" sz="4400" b="1">
                <a:solidFill>
                  <a:srgbClr val="FFFFFF"/>
                </a:solidFill>
                <a:latin typeface="Arial"/>
                <a:ea typeface="Osaka" charset="-128"/>
                <a:cs typeface="Arial"/>
              </a:rPr>
              <a:t>The Result (20b)</a:t>
            </a:r>
            <a:endParaRPr lang="en-US" sz="4400" b="1">
              <a:solidFill>
                <a:srgbClr val="000000"/>
              </a:solidFill>
              <a:latin typeface="Arial"/>
              <a:ea typeface="Osaka" charset="-128"/>
              <a:cs typeface="Arial"/>
            </a:endParaRPr>
          </a:p>
        </p:txBody>
      </p:sp>
      <p:sp>
        <p:nvSpPr>
          <p:cNvPr id="633860" name="Text Box 5"/>
          <p:cNvSpPr txBox="1">
            <a:spLocks noChangeArrowheads="1"/>
          </p:cNvSpPr>
          <p:nvPr/>
        </p:nvSpPr>
        <p:spPr bwMode="auto">
          <a:xfrm>
            <a:off x="9503593" y="220631"/>
            <a:ext cx="698178" cy="461665"/>
          </a:xfrm>
          <a:prstGeom prst="rect">
            <a:avLst/>
          </a:prstGeom>
          <a:no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FFFFFF"/>
                </a:solidFill>
                <a:latin typeface="Arial"/>
                <a:ea typeface="ＭＳ Ｐゴシック" charset="-128"/>
                <a:cs typeface="Arial"/>
              </a:rPr>
              <a:t>151</a:t>
            </a: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367575425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5906" name="Picture 1" descr="Rom 1.20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496" y="0"/>
            <a:ext cx="9144000" cy="6858000"/>
          </a:xfrm>
          <a:prstGeom prst="rect">
            <a:avLst/>
          </a:prstGeom>
          <a:noFill/>
          <a:ln w="9525">
            <a:noFill/>
            <a:miter lim="800000"/>
            <a:headEnd/>
            <a:tailEnd/>
          </a:ln>
        </p:spPr>
      </p:pic>
      <p:sp>
        <p:nvSpPr>
          <p:cNvPr id="635907" name="Title 2"/>
          <p:cNvSpPr>
            <a:spLocks noGrp="1"/>
          </p:cNvSpPr>
          <p:nvPr>
            <p:ph type="ctrTitle"/>
          </p:nvPr>
        </p:nvSpPr>
        <p:spPr>
          <a:xfrm>
            <a:off x="755650" y="-819150"/>
            <a:ext cx="11590338" cy="793750"/>
          </a:xfrm>
        </p:spPr>
        <p:txBody>
          <a:bodyPr/>
          <a:lstStyle/>
          <a:p>
            <a:pPr eaLnBrk="1" hangingPunct="1"/>
            <a:r>
              <a:rPr lang="en-US" dirty="0">
                <a:solidFill>
                  <a:srgbClr val="FFFFFF"/>
                </a:solidFill>
              </a:rPr>
              <a:t>Why You Are Without Excuse (Romans 1:20)</a:t>
            </a:r>
          </a:p>
        </p:txBody>
      </p:sp>
      <p:sp>
        <p:nvSpPr>
          <p:cNvPr id="6" name="Title 2"/>
          <p:cNvSpPr txBox="1">
            <a:spLocks/>
          </p:cNvSpPr>
          <p:nvPr/>
        </p:nvSpPr>
        <p:spPr bwMode="auto">
          <a:xfrm>
            <a:off x="899592" y="1987178"/>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3600" dirty="0">
                <a:solidFill>
                  <a:srgbClr val="FFFFFF"/>
                </a:solidFill>
                <a:latin typeface="Arial"/>
                <a:ea typeface="ヒラギノ角ゴ Pro W3"/>
                <a:cs typeface="ヒラギノ角ゴ Pro W3"/>
              </a:rPr>
              <a:t>WHY YOU ARE</a:t>
            </a:r>
          </a:p>
        </p:txBody>
      </p:sp>
      <p:sp>
        <p:nvSpPr>
          <p:cNvPr id="7" name="Title 2"/>
          <p:cNvSpPr txBox="1">
            <a:spLocks/>
          </p:cNvSpPr>
          <p:nvPr/>
        </p:nvSpPr>
        <p:spPr bwMode="auto">
          <a:xfrm>
            <a:off x="0" y="5517232"/>
            <a:ext cx="3563888"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3600" dirty="0">
                <a:solidFill>
                  <a:srgbClr val="FFFFFF"/>
                </a:solidFill>
                <a:latin typeface="Arial"/>
                <a:ea typeface="ヒラギノ角ゴ Pro W3"/>
                <a:cs typeface="ヒラギノ角ゴ Pro W3"/>
              </a:rPr>
              <a:t>ROMANS 1:20</a:t>
            </a:r>
          </a:p>
        </p:txBody>
      </p:sp>
      <p:sp>
        <p:nvSpPr>
          <p:cNvPr id="8" name="Title 2"/>
          <p:cNvSpPr txBox="1">
            <a:spLocks/>
          </p:cNvSpPr>
          <p:nvPr/>
        </p:nvSpPr>
        <p:spPr bwMode="auto">
          <a:xfrm>
            <a:off x="107504" y="2563242"/>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9600" b="1" dirty="0">
                <a:solidFill>
                  <a:srgbClr val="FFFFFF"/>
                </a:solidFill>
                <a:latin typeface="Arial"/>
                <a:ea typeface="ヒラギノ角ゴ Pro W3"/>
                <a:cs typeface="ヒラギノ角ゴ Pro W3"/>
              </a:rPr>
              <a:t>W</a:t>
            </a:r>
            <a:r>
              <a:rPr lang="en-US" sz="6600" b="1" dirty="0">
                <a:solidFill>
                  <a:srgbClr val="FFFFFF"/>
                </a:solidFill>
                <a:latin typeface="Arial"/>
                <a:ea typeface="ヒラギノ角ゴ Pro W3"/>
                <a:cs typeface="ヒラギノ角ゴ Pro W3"/>
              </a:rPr>
              <a:t>ITHOUT</a:t>
            </a:r>
          </a:p>
        </p:txBody>
      </p:sp>
      <p:sp>
        <p:nvSpPr>
          <p:cNvPr id="9" name="Title 2"/>
          <p:cNvSpPr txBox="1">
            <a:spLocks/>
          </p:cNvSpPr>
          <p:nvPr/>
        </p:nvSpPr>
        <p:spPr bwMode="auto">
          <a:xfrm>
            <a:off x="4860032" y="2995290"/>
            <a:ext cx="4608512" cy="7937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defTabSz="914400" eaLnBrk="1" hangingPunct="1"/>
            <a:r>
              <a:rPr lang="en-US" sz="6600" b="1" dirty="0">
                <a:solidFill>
                  <a:srgbClr val="FFFFFF"/>
                </a:solidFill>
                <a:latin typeface="Arial"/>
                <a:ea typeface="ヒラギノ角ゴ Pro W3"/>
                <a:cs typeface="ヒラギノ角ゴ Pro W3"/>
              </a:rPr>
              <a:t>EXCUS</a:t>
            </a:r>
            <a:r>
              <a:rPr lang="en-US" sz="8000" b="1" dirty="0">
                <a:solidFill>
                  <a:srgbClr val="FFFFFF"/>
                </a:solidFill>
                <a:latin typeface="Arial"/>
                <a:ea typeface="ヒラギノ角ゴ Pro W3"/>
                <a:cs typeface="ヒラギノ角ゴ Pro W3"/>
              </a:rPr>
              <a:t>E</a:t>
            </a:r>
            <a:endParaRPr lang="en-US" sz="6600" b="1" dirty="0">
              <a:solidFill>
                <a:srgbClr val="FFFFFF"/>
              </a:solidFill>
              <a:latin typeface="Arial"/>
              <a:ea typeface="ヒラギノ角ゴ Pro W3"/>
              <a:cs typeface="ヒラギノ角ゴ Pro W3"/>
            </a:endParaRPr>
          </a:p>
        </p:txBody>
      </p:sp>
    </p:spTree>
    <p:extLst>
      <p:ext uri="{BB962C8B-B14F-4D97-AF65-F5344CB8AC3E}">
        <p14:creationId xmlns:p14="http://schemas.microsoft.com/office/powerpoint/2010/main" val="267661773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uk-UA"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uk-UA"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a:lstStyle/>
          <a:p>
            <a:pPr algn="l" eaLnBrk="1" hangingPunct="1">
              <a:defRPr/>
            </a:pPr>
            <a:r>
              <a:rPr lang="en-US" dirty="0"/>
              <a:t>Romans 1:20</a:t>
            </a:r>
          </a:p>
        </p:txBody>
      </p:sp>
      <p:sp>
        <p:nvSpPr>
          <p:cNvPr id="88069" name="Text Box 5"/>
          <p:cNvSpPr txBox="1">
            <a:spLocks noChangeArrowheads="1"/>
          </p:cNvSpPr>
          <p:nvPr/>
        </p:nvSpPr>
        <p:spPr bwMode="auto">
          <a:xfrm>
            <a:off x="457200" y="625475"/>
            <a:ext cx="3810000" cy="1446213"/>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4400" b="1" dirty="0">
                <a:solidFill>
                  <a:srgbClr val="FFFFFF"/>
                </a:solidFill>
                <a:effectLst>
                  <a:glow rad="139700">
                    <a:srgbClr val="08101A"/>
                  </a:glow>
                </a:effectLst>
                <a:latin typeface="Arial" charset="0"/>
                <a:ea typeface="ヒラギノ角ゴ Pro W3" charset="-128"/>
                <a:cs typeface="ヒラギノ角ゴ Pro W3" charset="-128"/>
              </a:rPr>
              <a:t>Person who is Limitless</a:t>
            </a:r>
          </a:p>
        </p:txBody>
      </p:sp>
      <p:sp>
        <p:nvSpPr>
          <p:cNvPr id="88070" name="Text Box 6"/>
          <p:cNvSpPr txBox="1">
            <a:spLocks noChangeArrowheads="1"/>
          </p:cNvSpPr>
          <p:nvPr/>
        </p:nvSpPr>
        <p:spPr bwMode="auto">
          <a:xfrm>
            <a:off x="4343400" y="625475"/>
            <a:ext cx="4800600" cy="1446213"/>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4400" b="1">
                <a:solidFill>
                  <a:srgbClr val="FFFFFF"/>
                </a:solidFill>
                <a:effectLst>
                  <a:glow rad="139700">
                    <a:srgbClr val="08101A"/>
                  </a:glow>
                </a:effectLst>
                <a:latin typeface="Arial" charset="0"/>
                <a:ea typeface="ヒラギノ角ゴ Pro W3" charset="-128"/>
                <a:cs typeface="ヒラギノ角ゴ Pro W3" charset="-128"/>
              </a:rPr>
              <a:t>Person who is Supernatural</a:t>
            </a:r>
          </a:p>
        </p:txBody>
      </p:sp>
      <p:grpSp>
        <p:nvGrpSpPr>
          <p:cNvPr id="2" name="Group 7"/>
          <p:cNvGrpSpPr>
            <a:grpSpLocks/>
          </p:cNvGrpSpPr>
          <p:nvPr/>
        </p:nvGrpSpPr>
        <p:grpSpPr bwMode="auto">
          <a:xfrm>
            <a:off x="427038" y="2057400"/>
            <a:ext cx="3640137" cy="2133600"/>
            <a:chOff x="1008" y="1104"/>
            <a:chExt cx="2208" cy="1344"/>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V="1">
              <a:off x="2064" y="1104"/>
              <a:ext cx="528" cy="720"/>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3" name="Group 10"/>
          <p:cNvGrpSpPr>
            <a:grpSpLocks/>
          </p:cNvGrpSpPr>
          <p:nvPr/>
        </p:nvGrpSpPr>
        <p:grpSpPr bwMode="auto">
          <a:xfrm flipH="1">
            <a:off x="4738688" y="2133600"/>
            <a:ext cx="4297362" cy="1981200"/>
            <a:chOff x="3648" y="1104"/>
            <a:chExt cx="2208" cy="134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4848" y="1104"/>
              <a:ext cx="528" cy="768"/>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15" name="Text Box 13"/>
          <p:cNvSpPr txBox="1">
            <a:spLocks noChangeArrowheads="1"/>
          </p:cNvSpPr>
          <p:nvPr/>
        </p:nvSpPr>
        <p:spPr bwMode="auto">
          <a:xfrm>
            <a:off x="9435215" y="0"/>
            <a:ext cx="698500" cy="46196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000000"/>
                </a:solidFill>
                <a:latin typeface="Arial" charset="0"/>
                <a:ea typeface="ヒラギノ角ゴ Pro W3" charset="-128"/>
                <a:cs typeface="ヒラギノ角ゴ Pro W3" charset="-128"/>
              </a:rPr>
              <a:t>161</a:t>
            </a:r>
          </a:p>
        </p:txBody>
      </p:sp>
      <p:sp>
        <p:nvSpPr>
          <p:cNvPr id="16"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57032744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P spid="88069" grpId="0"/>
      <p:bldP spid="8807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412776"/>
            <a:ext cx="3171900" cy="5445224"/>
          </a:xfrm>
          <a:prstGeom prst="rect">
            <a:avLst/>
          </a:prstGeom>
        </p:spPr>
      </p:pic>
      <p:sp>
        <p:nvSpPr>
          <p:cNvPr id="518147" name="Rectangle 1027"/>
          <p:cNvSpPr>
            <a:spLocks noGrp="1" noRot="1" noChangeArrowheads="1"/>
          </p:cNvSpPr>
          <p:nvPr>
            <p:ph type="title"/>
          </p:nvPr>
        </p:nvSpPr>
        <p:spPr>
          <a:xfrm>
            <a:off x="611560" y="21553"/>
            <a:ext cx="7772400" cy="1143000"/>
          </a:xfrm>
        </p:spPr>
        <p:txBody>
          <a:bodyPr/>
          <a:lstStyle/>
          <a:p>
            <a:pPr eaLnBrk="1" hangingPunct="1">
              <a:defRPr/>
            </a:pPr>
            <a:r>
              <a:rPr kumimoji="1" lang="en-US" b="1" dirty="0">
                <a:solidFill>
                  <a:srgbClr val="FFFFFF"/>
                </a:solidFill>
                <a:ea typeface="ＭＳ Ｐゴシック" charset="0"/>
              </a:rPr>
              <a:t>Sacrifices forgave sin</a:t>
            </a:r>
          </a:p>
        </p:txBody>
      </p:sp>
      <p:sp>
        <p:nvSpPr>
          <p:cNvPr id="5" name="Rectangle 1029"/>
          <p:cNvSpPr>
            <a:spLocks noChangeArrowheads="1"/>
          </p:cNvSpPr>
          <p:nvPr/>
        </p:nvSpPr>
        <p:spPr bwMode="auto">
          <a:xfrm>
            <a:off x="3347864" y="1628800"/>
            <a:ext cx="5400600" cy="46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algn="ctr" defTabSz="914400" eaLnBrk="0" fontAlgn="base" hangingPunct="0">
              <a:spcBef>
                <a:spcPct val="20000"/>
              </a:spcBef>
              <a:spcAft>
                <a:spcPct val="0"/>
              </a:spcAft>
            </a:pPr>
            <a:r>
              <a:rPr kumimoji="1" lang="ru-RU" sz="3200" b="1" dirty="0">
                <a:solidFill>
                  <a:srgbClr val="FFFFFF"/>
                </a:solidFill>
                <a:latin typeface="Arial" charset="0"/>
                <a:ea typeface="ＭＳ Ｐゴシック" charset="0"/>
                <a:cs typeface="Arial" charset="0"/>
              </a:rPr>
              <a:t>"</a:t>
            </a:r>
            <a:r>
              <a:rPr kumimoji="1" lang="en-US" sz="3200" b="1" dirty="0">
                <a:solidFill>
                  <a:srgbClr val="FFFFFF"/>
                </a:solidFill>
                <a:latin typeface="Arial" charset="0"/>
                <a:ea typeface="ＭＳ Ｐゴシック" charset="0"/>
                <a:cs typeface="Arial" charset="0"/>
              </a:rPr>
              <a:t>Through this process, the priest will purify the people, making them right with the L</a:t>
            </a:r>
            <a:r>
              <a:rPr kumimoji="1" lang="en-US" sz="2800" b="1" dirty="0">
                <a:solidFill>
                  <a:srgbClr val="FFFFFF"/>
                </a:solidFill>
                <a:latin typeface="Arial" charset="0"/>
                <a:ea typeface="ＭＳ Ｐゴシック" charset="0"/>
                <a:cs typeface="Arial" charset="0"/>
              </a:rPr>
              <a:t>ORD</a:t>
            </a:r>
            <a:r>
              <a:rPr kumimoji="1" lang="en-US" sz="3200" b="1" dirty="0">
                <a:solidFill>
                  <a:srgbClr val="FFFFFF"/>
                </a:solidFill>
                <a:latin typeface="Arial" charset="0"/>
                <a:ea typeface="ＭＳ Ｐゴシック" charset="0"/>
                <a:cs typeface="Arial" charset="0"/>
              </a:rPr>
              <a:t>, and </a:t>
            </a:r>
            <a:br>
              <a:rPr kumimoji="1" lang="en-US" sz="3200" b="1" dirty="0">
                <a:solidFill>
                  <a:srgbClr val="FFFFFF"/>
                </a:solidFill>
                <a:latin typeface="Arial" charset="0"/>
                <a:ea typeface="ＭＳ Ｐゴシック" charset="0"/>
                <a:cs typeface="Arial" charset="0"/>
              </a:rPr>
            </a:br>
            <a:r>
              <a:rPr kumimoji="1" lang="en-US" sz="3200" b="1" dirty="0">
                <a:solidFill>
                  <a:srgbClr val="FFFF00"/>
                </a:solidFill>
                <a:latin typeface="Arial" charset="0"/>
                <a:ea typeface="ＭＳ Ｐゴシック" charset="0"/>
                <a:cs typeface="Arial" charset="0"/>
              </a:rPr>
              <a:t>they will be forgiven</a:t>
            </a:r>
            <a:r>
              <a:rPr kumimoji="1" lang="ru-RU" sz="3200" b="1" dirty="0">
                <a:solidFill>
                  <a:srgbClr val="FFFFFF"/>
                </a:solidFill>
                <a:latin typeface="Arial" charset="0"/>
                <a:ea typeface="ＭＳ Ｐゴシック" charset="0"/>
                <a:cs typeface="Arial" charset="0"/>
              </a:rPr>
              <a:t>"</a:t>
            </a:r>
            <a:r>
              <a:rPr kumimoji="1" lang="en-US" sz="3200" b="1" dirty="0">
                <a:solidFill>
                  <a:srgbClr val="FFFFFF"/>
                </a:solidFill>
                <a:latin typeface="Arial" charset="0"/>
                <a:ea typeface="ＭＳ Ｐゴシック" charset="0"/>
                <a:cs typeface="Arial" charset="0"/>
              </a:rPr>
              <a:t> </a:t>
            </a:r>
            <a:br>
              <a:rPr kumimoji="1" lang="en-US" sz="3200" b="1" dirty="0">
                <a:solidFill>
                  <a:srgbClr val="FFFFFF"/>
                </a:solidFill>
                <a:latin typeface="Arial" charset="0"/>
                <a:ea typeface="ＭＳ Ｐゴシック" charset="0"/>
                <a:cs typeface="Arial" charset="0"/>
              </a:rPr>
            </a:br>
            <a:r>
              <a:rPr kumimoji="1" lang="en-US" sz="3200" b="1" dirty="0">
                <a:solidFill>
                  <a:srgbClr val="FFFFFF"/>
                </a:solidFill>
                <a:latin typeface="Arial" charset="0"/>
                <a:ea typeface="ＭＳ Ｐゴシック" charset="0"/>
                <a:cs typeface="Arial" charset="0"/>
              </a:rPr>
              <a:t>(4:20 NLT; cf. 4:26, 31, 35).</a:t>
            </a:r>
          </a:p>
        </p:txBody>
      </p:sp>
    </p:spTree>
    <p:extLst>
      <p:ext uri="{BB962C8B-B14F-4D97-AF65-F5344CB8AC3E}">
        <p14:creationId xmlns:p14="http://schemas.microsoft.com/office/powerpoint/2010/main" val="271874376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30"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4" name="Rectangle 14"/>
          <p:cNvSpPr>
            <a:spLocks noChangeArrowheads="1"/>
          </p:cNvSpPr>
          <p:nvPr/>
        </p:nvSpPr>
        <p:spPr bwMode="auto">
          <a:xfrm>
            <a:off x="569913" y="2060575"/>
            <a:ext cx="86106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08101A"/>
                </a:solidFill>
                <a:latin typeface="Trebuchet MS" charset="0"/>
                <a:ea typeface="ヒラギノ角ゴ Pro W3" charset="-128"/>
                <a:cs typeface="ヒラギノ角ゴ Pro W3" charset="-128"/>
              </a:rPr>
              <a:t>For since the creation of the world God</a:t>
            </a:r>
            <a:r>
              <a:rPr lang="uk-UA" sz="4000" b="1" dirty="0">
                <a:solidFill>
                  <a:srgbClr val="08101A"/>
                </a:solidFill>
                <a:latin typeface="Trebuchet MS" charset="0"/>
                <a:ea typeface="ヒラギノ角ゴ Pro W3" charset="-128"/>
                <a:cs typeface="ヒラギノ角ゴ Pro W3" charset="-128"/>
              </a:rPr>
              <a:t>'</a:t>
            </a:r>
            <a:r>
              <a:rPr lang="en-US" sz="4000" b="1" dirty="0">
                <a:solidFill>
                  <a:srgbClr val="08101A"/>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w="9525">
            <a:noFill/>
            <a:miter lim="800000"/>
            <a:headEnd/>
            <a:tailEnd/>
          </a:ln>
        </p:spPr>
        <p:txBody>
          <a:bodyPr>
            <a:prstTxWarp prst="textNoShape">
              <a:avLst/>
            </a:prstTxWarp>
          </a:bodyPr>
          <a:lstStyle/>
          <a:p>
            <a:pPr defTabSz="914400" fontAlgn="base">
              <a:spcBef>
                <a:spcPct val="20000"/>
              </a:spcBef>
              <a:spcAft>
                <a:spcPct val="0"/>
              </a:spcAft>
              <a:buSzPct val="95000"/>
              <a:buFont typeface="Monotype Sorts" charset="2"/>
              <a:buNone/>
            </a:pPr>
            <a:r>
              <a:rPr lang="en-US" sz="4000" b="1" dirty="0">
                <a:solidFill>
                  <a:srgbClr val="FFFFFF"/>
                </a:solidFill>
                <a:latin typeface="Trebuchet MS" charset="0"/>
                <a:ea typeface="ヒラギノ角ゴ Pro W3" charset="-128"/>
                <a:cs typeface="ヒラギノ角ゴ Pro W3" charset="-128"/>
              </a:rPr>
              <a:t>For since the creation of the world God</a:t>
            </a:r>
            <a:r>
              <a:rPr lang="uk-UA" sz="4000" b="1" dirty="0">
                <a:solidFill>
                  <a:srgbClr val="FFFFFF"/>
                </a:solidFill>
                <a:latin typeface="Trebuchet MS" charset="0"/>
                <a:ea typeface="ヒラギノ角ゴ Pro W3" charset="-128"/>
                <a:cs typeface="ヒラギノ角ゴ Pro W3" charset="-128"/>
              </a:rPr>
              <a:t>'</a:t>
            </a:r>
            <a:r>
              <a:rPr lang="en-US" sz="4000" b="1" dirty="0">
                <a:solidFill>
                  <a:srgbClr val="FFFFFF"/>
                </a:solidFill>
                <a:latin typeface="Trebuchet MS" charset="0"/>
                <a:ea typeface="ヒラギノ角ゴ Pro W3" charset="-128"/>
                <a:cs typeface="ヒラギノ角ゴ Pro W3" charset="-128"/>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a:solidFill>
            <a:srgbClr val="000066"/>
          </a:solidFill>
        </p:spPr>
        <p:txBody>
          <a:bodyPr/>
          <a:lstStyle/>
          <a:p>
            <a:pPr algn="l" eaLnBrk="1" hangingPunct="1">
              <a:defRPr/>
            </a:pPr>
            <a:r>
              <a:rPr lang="en-US" dirty="0"/>
              <a:t>Romans 1:20</a:t>
            </a:r>
          </a:p>
        </p:txBody>
      </p:sp>
      <p:sp>
        <p:nvSpPr>
          <p:cNvPr id="88069" name="Text Box 5"/>
          <p:cNvSpPr txBox="1">
            <a:spLocks noChangeArrowheads="1"/>
          </p:cNvSpPr>
          <p:nvPr/>
        </p:nvSpPr>
        <p:spPr bwMode="auto">
          <a:xfrm>
            <a:off x="35496" y="625475"/>
            <a:ext cx="3810000" cy="1200329"/>
          </a:xfrm>
          <a:prstGeom prst="rect">
            <a:avLst/>
          </a:prstGeom>
          <a:noFill/>
          <a:ln w="9525">
            <a:noFill/>
            <a:miter lim="800000"/>
            <a:headEnd/>
            <a:tailEnd/>
          </a:ln>
          <a:effectLst/>
        </p:spPr>
        <p:txBody>
          <a:bodyPr>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312" y="620688"/>
            <a:ext cx="3180928" cy="1200329"/>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people have seen God</a:t>
            </a:r>
          </a:p>
        </p:txBody>
      </p:sp>
      <p:grpSp>
        <p:nvGrpSpPr>
          <p:cNvPr id="2" name="Group 7"/>
          <p:cNvGrpSpPr>
            <a:grpSpLocks/>
          </p:cNvGrpSpPr>
          <p:nvPr/>
        </p:nvGrpSpPr>
        <p:grpSpPr bwMode="auto">
          <a:xfrm>
            <a:off x="1259632" y="1701130"/>
            <a:ext cx="4608512" cy="122381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2" name="Line 9"/>
            <p:cNvSpPr>
              <a:spLocks noChangeShapeType="1"/>
            </p:cNvSpPr>
            <p:nvPr/>
          </p:nvSpPr>
          <p:spPr bwMode="auto">
            <a:xfrm flipH="1" flipV="1">
              <a:off x="1767" y="1602"/>
              <a:ext cx="297" cy="222"/>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grpSp>
        <p:nvGrpSpPr>
          <p:cNvPr id="3" name="Group 10"/>
          <p:cNvGrpSpPr>
            <a:grpSpLocks/>
          </p:cNvGrpSpPr>
          <p:nvPr/>
        </p:nvGrpSpPr>
        <p:grpSpPr bwMode="auto">
          <a:xfrm flipH="1">
            <a:off x="251519" y="2060313"/>
            <a:ext cx="6409230" cy="2629807"/>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5921"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112" charset="0"/>
                <a:ea typeface="ヒラギノ角ゴ Pro W3"/>
                <a:cs typeface="ヒラギノ角ゴ Pro W3"/>
              </a:endParaRPr>
            </a:p>
          </p:txBody>
        </p:sp>
        <p:sp>
          <p:nvSpPr>
            <p:cNvPr id="636940"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p:spPr>
          <p:txBody>
            <a:bodyPr wrap="none" anchor="ctr">
              <a:prstTxWarp prst="textNoShape">
                <a:avLst/>
              </a:prstTxWarp>
            </a:bodyPr>
            <a:lstStyle/>
            <a:p>
              <a:pPr defTabSz="914400" fontAlgn="base">
                <a:spcBef>
                  <a:spcPct val="0"/>
                </a:spcBef>
                <a:spcAft>
                  <a:spcPct val="0"/>
                </a:spcAft>
              </a:pPr>
              <a:endParaRPr lang="en-US" sz="2400">
                <a:solidFill>
                  <a:srgbClr val="FFFFFF"/>
                </a:solidFill>
                <a:latin typeface="Times New Roman" charset="0"/>
                <a:ea typeface="ＭＳ Ｐゴシック" charset="-128"/>
                <a:cs typeface="ＭＳ Ｐゴシック" charset="-128"/>
              </a:endParaRPr>
            </a:p>
          </p:txBody>
        </p:sp>
      </p:grpSp>
      <p:sp>
        <p:nvSpPr>
          <p:cNvPr id="636938" name="Text Box 13"/>
          <p:cNvSpPr txBox="1">
            <a:spLocks noChangeArrowheads="1"/>
          </p:cNvSpPr>
          <p:nvPr/>
        </p:nvSpPr>
        <p:spPr bwMode="auto">
          <a:xfrm>
            <a:off x="9419727" y="0"/>
            <a:ext cx="698500" cy="461963"/>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2400" b="1" dirty="0">
                <a:solidFill>
                  <a:srgbClr val="000000"/>
                </a:solidFill>
                <a:latin typeface="Arial" charset="0"/>
                <a:ea typeface="ヒラギノ角ゴ Pro W3" charset="-128"/>
                <a:cs typeface="ヒラギノ角ゴ Pro W3" charset="-128"/>
              </a:rPr>
              <a:t>161</a:t>
            </a:r>
          </a:p>
        </p:txBody>
      </p:sp>
      <p:sp>
        <p:nvSpPr>
          <p:cNvPr id="15" name="Text Box 6"/>
          <p:cNvSpPr txBox="1">
            <a:spLocks noChangeArrowheads="1"/>
          </p:cNvSpPr>
          <p:nvPr/>
        </p:nvSpPr>
        <p:spPr bwMode="auto">
          <a:xfrm>
            <a:off x="6444208" y="620688"/>
            <a:ext cx="2664296" cy="1200329"/>
          </a:xfrm>
          <a:prstGeom prst="rect">
            <a:avLst/>
          </a:prstGeom>
          <a:noFill/>
          <a:ln w="9525">
            <a:noFill/>
            <a:miter lim="800000"/>
            <a:headEnd/>
            <a:tailEnd/>
          </a:ln>
          <a:effectLst/>
        </p:spPr>
        <p:txBody>
          <a:bodyPr wrap="square">
            <a:prstTxWarp prst="textNoShape">
              <a:avLst/>
            </a:prstTxWarp>
            <a:spAutoFit/>
          </a:bodyPr>
          <a:lstStyle/>
          <a:p>
            <a:pPr defTabSz="914400" fontAlgn="base">
              <a:spcBef>
                <a:spcPct val="0"/>
              </a:spcBef>
              <a:spcAft>
                <a:spcPct val="0"/>
              </a:spcAft>
              <a:defRPr/>
            </a:pPr>
            <a:r>
              <a:rPr lang="en-US" sz="3600" b="1" dirty="0">
                <a:solidFill>
                  <a:srgbClr val="FFFFFF"/>
                </a:solidFill>
                <a:effectLst>
                  <a:glow rad="177800">
                    <a:srgbClr val="08101A"/>
                  </a:glow>
                </a:effectLst>
                <a:latin typeface="Arial" charset="0"/>
                <a:ea typeface="ヒラギノ角ゴ Pro W3" charset="-128"/>
                <a:cs typeface="ヒラギノ角ゴ Pro W3" charset="-128"/>
              </a:rPr>
              <a:t>= literal 24-hour days</a:t>
            </a:r>
          </a:p>
        </p:txBody>
      </p:sp>
      <p:sp>
        <p:nvSpPr>
          <p:cNvPr id="17"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9699534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animBg="1"/>
      <p:bldP spid="88069" grpId="0"/>
      <p:bldP spid="88070" grpId="0"/>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37954"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rPr>
              <a:t>Why God is Angry at Gentiles </a:t>
            </a:r>
            <a:br>
              <a:rPr lang="en-US" b="1" dirty="0">
                <a:solidFill>
                  <a:schemeClr val="bg1"/>
                </a:solidFill>
              </a:rPr>
            </a:br>
            <a:r>
              <a:rPr lang="en-US" b="1" dirty="0">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Impurity (24)</a:t>
            </a:r>
          </a:p>
          <a:p>
            <a:pPr defTabSz="914400" fontAlgn="base">
              <a:spcBef>
                <a:spcPct val="20000"/>
              </a:spcBef>
              <a:spcAft>
                <a:spcPct val="0"/>
              </a:spcAft>
              <a:defRPr/>
            </a:pPr>
            <a:r>
              <a:rPr lang="en-US" sz="3600" b="1">
                <a:solidFill>
                  <a:srgbClr val="FFFFFF"/>
                </a:solidFill>
                <a:latin typeface="Arial" pitchFamily="-112" charset="0"/>
                <a:ea typeface="Osaka"/>
                <a:cs typeface="Osaka"/>
              </a:rPr>
              <a:t>Idolatry (25)</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37965"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37963"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Homosexuality (26-27)</a:t>
            </a:r>
          </a:p>
        </p:txBody>
      </p:sp>
      <p:sp>
        <p:nvSpPr>
          <p:cNvPr id="637961" name="Text Box 17"/>
          <p:cNvSpPr txBox="1">
            <a:spLocks noChangeArrowheads="1"/>
          </p:cNvSpPr>
          <p:nvPr/>
        </p:nvSpPr>
        <p:spPr bwMode="auto">
          <a:xfrm>
            <a:off x="9431957" y="-2382"/>
            <a:ext cx="698500" cy="461963"/>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dirty="0">
                <a:solidFill>
                  <a:srgbClr val="000000"/>
                </a:solidFill>
                <a:latin typeface="Arial" charset="0"/>
                <a:ea typeface="Arial" charset="0"/>
                <a:cs typeface="Arial" charset="0"/>
              </a:rPr>
              <a:t>151</a:t>
            </a:r>
          </a:p>
        </p:txBody>
      </p:sp>
      <p:sp>
        <p:nvSpPr>
          <p:cNvPr id="14"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514002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0002" name="Picture 2" descr="Rom 1.27 gay_wedding_cak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404813"/>
            <a:ext cx="9258300" cy="6480175"/>
          </a:xfrm>
          <a:prstGeom prst="rect">
            <a:avLst/>
          </a:prstGeom>
          <a:noFill/>
          <a:ln w="9525">
            <a:noFill/>
            <a:miter lim="800000"/>
            <a:headEnd/>
            <a:tailEnd/>
          </a:ln>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a:ea typeface="ＭＳ Ｐゴシック" charset="-128"/>
                <a:cs typeface="ＭＳ Ｐゴシック" charset="-128"/>
              </a:rPr>
              <a:t>What About Homosexuality?</a:t>
            </a:r>
          </a:p>
        </p:txBody>
      </p:sp>
    </p:spTree>
    <p:extLst>
      <p:ext uri="{BB962C8B-B14F-4D97-AF65-F5344CB8AC3E}">
        <p14:creationId xmlns:p14="http://schemas.microsoft.com/office/powerpoint/2010/main" val="36628464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C Marriage.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97353"/>
            <a:ext cx="9144000" cy="6360647"/>
          </a:xfrm>
          <a:prstGeom prst="rect">
            <a:avLst/>
          </a:prstGeom>
        </p:spPr>
      </p:pic>
      <p:sp>
        <p:nvSpPr>
          <p:cNvPr id="2" name="Title 1"/>
          <p:cNvSpPr>
            <a:spLocks noGrp="1"/>
          </p:cNvSpPr>
          <p:nvPr>
            <p:ph type="title"/>
          </p:nvPr>
        </p:nvSpPr>
        <p:spPr>
          <a:xfrm>
            <a:off x="25400" y="15875"/>
            <a:ext cx="9118600" cy="820738"/>
          </a:xfrm>
          <a:solidFill>
            <a:srgbClr val="000090"/>
          </a:solidFill>
        </p:spPr>
        <p:txBody>
          <a:bodyPr/>
          <a:lstStyle/>
          <a:p>
            <a:pPr>
              <a:defRPr/>
            </a:pPr>
            <a:r>
              <a:rPr lang="en-US" dirty="0">
                <a:ea typeface="ＭＳ Ｐゴシック" charset="-128"/>
                <a:cs typeface="ＭＳ Ｐゴシック" charset="-128"/>
              </a:rPr>
              <a:t>What About Same Sex </a:t>
            </a:r>
            <a:r>
              <a:rPr lang="ru-RU" dirty="0">
                <a:ea typeface="ＭＳ Ｐゴシック" charset="-128"/>
                <a:cs typeface="ＭＳ Ｐゴシック" charset="-128"/>
              </a:rPr>
              <a:t>"</a:t>
            </a:r>
            <a:r>
              <a:rPr lang="en-US" dirty="0">
                <a:ea typeface="ＭＳ Ｐゴシック" charset="-128"/>
                <a:cs typeface="ＭＳ Ｐゴシック" charset="-128"/>
              </a:rPr>
              <a:t>Marriage</a:t>
            </a:r>
            <a:r>
              <a:rPr lang="ru-RU" dirty="0">
                <a:ea typeface="ＭＳ Ｐゴシック" charset="-128"/>
                <a:cs typeface="ＭＳ Ｐゴシック" charset="-128"/>
              </a:rPr>
              <a:t>"</a:t>
            </a:r>
            <a:r>
              <a:rPr lang="en-US" dirty="0">
                <a:ea typeface="ＭＳ Ｐゴシック" charset="-128"/>
                <a:cs typeface="ＭＳ Ｐゴシック" charset="-128"/>
              </a:rPr>
              <a:t>?</a:t>
            </a:r>
          </a:p>
        </p:txBody>
      </p:sp>
      <p:sp>
        <p:nvSpPr>
          <p:cNvPr id="5" name="Title 1"/>
          <p:cNvSpPr txBox="1">
            <a:spLocks/>
          </p:cNvSpPr>
          <p:nvPr/>
        </p:nvSpPr>
        <p:spPr bwMode="auto">
          <a:xfrm>
            <a:off x="25400" y="764704"/>
            <a:ext cx="9118600" cy="576064"/>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a:defRPr/>
            </a:pPr>
            <a:r>
              <a:rPr lang="en-US" sz="2800" b="1" dirty="0">
                <a:solidFill>
                  <a:srgbClr val="FFFFFF"/>
                </a:solidFill>
                <a:latin typeface="Arial"/>
                <a:ea typeface="ＭＳ Ｐゴシック" charset="-128"/>
                <a:cs typeface="ＭＳ Ｐゴシック" charset="-128"/>
              </a:rPr>
              <a:t>See Family Research Council (</a:t>
            </a:r>
            <a:r>
              <a:rPr lang="en-US" sz="2800" b="1" dirty="0" err="1">
                <a:solidFill>
                  <a:srgbClr val="FFFFFF"/>
                </a:solidFill>
                <a:latin typeface="Arial"/>
                <a:ea typeface="ＭＳ Ｐゴシック" charset="-128"/>
                <a:cs typeface="ＭＳ Ｐゴシック" charset="-128"/>
                <a:hlinkClick r:id="rId4"/>
              </a:rPr>
              <a:t>frcblog</a:t>
            </a:r>
            <a:r>
              <a:rPr lang="en-US" sz="2800" b="1" dirty="0">
                <a:solidFill>
                  <a:srgbClr val="FFFFFF"/>
                </a:solidFill>
                <a:latin typeface="Arial"/>
                <a:ea typeface="ＭＳ Ｐゴシック" charset="-128"/>
                <a:cs typeface="ＭＳ Ｐゴシック" charset="-128"/>
              </a:rPr>
              <a:t>) on YouTube</a:t>
            </a:r>
          </a:p>
        </p:txBody>
      </p:sp>
    </p:spTree>
    <p:extLst>
      <p:ext uri="{BB962C8B-B14F-4D97-AF65-F5344CB8AC3E}">
        <p14:creationId xmlns:p14="http://schemas.microsoft.com/office/powerpoint/2010/main" val="253541787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1026"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7800" y="3384550"/>
            <a:ext cx="5791200" cy="3473450"/>
          </a:xfrm>
          <a:prstGeom prst="rect">
            <a:avLst/>
          </a:prstGeom>
          <a:noFill/>
          <a:ln w="9525">
            <a:noFill/>
            <a:miter lim="800000"/>
            <a:headEnd/>
            <a:tailEnd/>
          </a:ln>
        </p:spPr>
      </p:pic>
      <p:sp>
        <p:nvSpPr>
          <p:cNvPr id="209923" name="Rectangle 3"/>
          <p:cNvSpPr>
            <a:spLocks noGrp="1" noChangeArrowheads="1"/>
          </p:cNvSpPr>
          <p:nvPr>
            <p:ph type="ctrTitle"/>
          </p:nvPr>
        </p:nvSpPr>
        <p:spPr>
          <a:xfrm>
            <a:off x="304800" y="228600"/>
            <a:ext cx="8305800" cy="1371600"/>
          </a:xfrm>
          <a:effectLst>
            <a:outerShdw blurRad="63500" dist="35921" dir="2700000" algn="ctr" rotWithShape="0">
              <a:srgbClr val="000000">
                <a:alpha val="74998"/>
              </a:srgbClr>
            </a:outerShdw>
          </a:effectLst>
        </p:spPr>
        <p:txBody>
          <a:bodyPr/>
          <a:lstStyle/>
          <a:p>
            <a:pPr eaLnBrk="1" hangingPunct="1">
              <a:defRPr/>
            </a:pPr>
            <a:r>
              <a:rPr lang="en-US" b="1">
                <a:solidFill>
                  <a:schemeClr val="bg1"/>
                </a:solidFill>
              </a:rPr>
              <a:t>Why God is Angry at Gentiles </a:t>
            </a:r>
            <a:br>
              <a:rPr lang="en-US" b="1">
                <a:solidFill>
                  <a:schemeClr val="bg1"/>
                </a:solidFill>
              </a:rPr>
            </a:br>
            <a:r>
              <a:rPr lang="en-US" b="1">
                <a:solidFill>
                  <a:schemeClr val="bg1"/>
                </a:solidFill>
              </a:rPr>
              <a:t>(1:21-32)</a:t>
            </a:r>
          </a:p>
        </p:txBody>
      </p:sp>
      <p:sp>
        <p:nvSpPr>
          <p:cNvPr id="209924" name="Rectangle 4"/>
          <p:cNvSpPr>
            <a:spLocks noGrp="1" noChangeArrowheads="1"/>
          </p:cNvSpPr>
          <p:nvPr>
            <p:ph type="subTitle" idx="1"/>
          </p:nvPr>
        </p:nvSpPr>
        <p:spPr>
          <a:xfrm>
            <a:off x="990600" y="1828800"/>
            <a:ext cx="6400800" cy="685800"/>
          </a:xfrm>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rPr>
              <a:t>Ignore God (21-23)</a:t>
            </a:r>
          </a:p>
        </p:txBody>
      </p:sp>
      <p:sp>
        <p:nvSpPr>
          <p:cNvPr id="209925" name="Text Box 5"/>
          <p:cNvSpPr txBox="1">
            <a:spLocks noChangeArrowheads="1"/>
          </p:cNvSpPr>
          <p:nvPr/>
        </p:nvSpPr>
        <p:spPr bwMode="auto">
          <a:xfrm>
            <a:off x="2727325" y="2635250"/>
            <a:ext cx="2927350" cy="13001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Impurity (24)</a:t>
            </a:r>
          </a:p>
          <a:p>
            <a:pPr defTabSz="914400" fontAlgn="base">
              <a:spcBef>
                <a:spcPct val="20000"/>
              </a:spcBef>
              <a:spcAft>
                <a:spcPct val="0"/>
              </a:spcAft>
              <a:defRPr/>
            </a:pPr>
            <a:r>
              <a:rPr lang="en-US" sz="3600" b="1">
                <a:solidFill>
                  <a:srgbClr val="FFFFFF"/>
                </a:solidFill>
                <a:latin typeface="Arial" pitchFamily="-112" charset="0"/>
                <a:ea typeface="Osaka"/>
                <a:cs typeface="Osaka"/>
              </a:rPr>
              <a:t>Idolatry (25)</a:t>
            </a:r>
          </a:p>
        </p:txBody>
      </p:sp>
      <p:sp>
        <p:nvSpPr>
          <p:cNvPr id="209927" name="Text Box 7"/>
          <p:cNvSpPr txBox="1">
            <a:spLocks noChangeArrowheads="1"/>
          </p:cNvSpPr>
          <p:nvPr/>
        </p:nvSpPr>
        <p:spPr bwMode="auto">
          <a:xfrm>
            <a:off x="1981200" y="5759450"/>
            <a:ext cx="38687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Depravity (28-32)</a:t>
            </a:r>
          </a:p>
        </p:txBody>
      </p:sp>
      <p:grpSp>
        <p:nvGrpSpPr>
          <p:cNvPr id="2" name="Group 14"/>
          <p:cNvGrpSpPr>
            <a:grpSpLocks/>
          </p:cNvGrpSpPr>
          <p:nvPr/>
        </p:nvGrpSpPr>
        <p:grpSpPr bwMode="auto">
          <a:xfrm>
            <a:off x="5943600" y="2133600"/>
            <a:ext cx="2971800" cy="1447800"/>
            <a:chOff x="3744" y="1344"/>
            <a:chExt cx="1872" cy="912"/>
          </a:xfrm>
        </p:grpSpPr>
        <p:sp>
          <p:nvSpPr>
            <p:cNvPr id="209928" name="Text Box 8"/>
            <p:cNvSpPr txBox="1">
              <a:spLocks noChangeArrowheads="1"/>
            </p:cNvSpPr>
            <p:nvPr/>
          </p:nvSpPr>
          <p:spPr bwMode="auto">
            <a:xfrm>
              <a:off x="4176" y="1344"/>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41" name="AutoShape 11"/>
            <p:cNvSpPr>
              <a:spLocks noChangeArrowheads="1"/>
            </p:cNvSpPr>
            <p:nvPr/>
          </p:nvSpPr>
          <p:spPr bwMode="auto">
            <a:xfrm rot="2190869">
              <a:off x="3744" y="1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3" name="Group 15"/>
          <p:cNvGrpSpPr>
            <a:grpSpLocks/>
          </p:cNvGrpSpPr>
          <p:nvPr/>
        </p:nvGrpSpPr>
        <p:grpSpPr bwMode="auto">
          <a:xfrm>
            <a:off x="5981700" y="3771900"/>
            <a:ext cx="2933700" cy="1397000"/>
            <a:chOff x="3768" y="2376"/>
            <a:chExt cx="1848" cy="880"/>
          </a:xfrm>
        </p:grpSpPr>
        <p:sp>
          <p:nvSpPr>
            <p:cNvPr id="209929" name="Text Box 9"/>
            <p:cNvSpPr txBox="1">
              <a:spLocks noChangeArrowheads="1"/>
            </p:cNvSpPr>
            <p:nvPr/>
          </p:nvSpPr>
          <p:spPr bwMode="auto">
            <a:xfrm>
              <a:off x="4176" y="2376"/>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39" name="AutoShape 12"/>
            <p:cNvSpPr>
              <a:spLocks noChangeArrowheads="1"/>
            </p:cNvSpPr>
            <p:nvPr/>
          </p:nvSpPr>
          <p:spPr bwMode="auto">
            <a:xfrm rot="2190869">
              <a:off x="3768" y="2400"/>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grpSp>
        <p:nvGrpSpPr>
          <p:cNvPr id="4" name="Group 16"/>
          <p:cNvGrpSpPr>
            <a:grpSpLocks/>
          </p:cNvGrpSpPr>
          <p:nvPr/>
        </p:nvGrpSpPr>
        <p:grpSpPr bwMode="auto">
          <a:xfrm>
            <a:off x="5930900" y="4953000"/>
            <a:ext cx="2984500" cy="1663700"/>
            <a:chOff x="3736" y="3120"/>
            <a:chExt cx="1880" cy="1048"/>
          </a:xfrm>
        </p:grpSpPr>
        <p:sp>
          <p:nvSpPr>
            <p:cNvPr id="209930" name="Text Box 10"/>
            <p:cNvSpPr txBox="1">
              <a:spLocks noChangeArrowheads="1"/>
            </p:cNvSpPr>
            <p:nvPr/>
          </p:nvSpPr>
          <p:spPr bwMode="auto">
            <a:xfrm>
              <a:off x="4176" y="3120"/>
              <a:ext cx="1440"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20000"/>
                </a:spcBef>
                <a:spcAft>
                  <a:spcPct val="0"/>
                </a:spcAft>
                <a:defRPr/>
              </a:pPr>
              <a:r>
                <a:rPr lang="en-US" sz="2800" b="1">
                  <a:solidFill>
                    <a:srgbClr val="FFFFFF"/>
                  </a:solidFill>
                  <a:latin typeface="Arial" pitchFamily="-112" charset="0"/>
                  <a:ea typeface="Osaka"/>
                  <a:cs typeface="Osaka"/>
                </a:rPr>
                <a:t>God gave them over</a:t>
              </a:r>
            </a:p>
          </p:txBody>
        </p:sp>
        <p:sp>
          <p:nvSpPr>
            <p:cNvPr id="641037" name="AutoShape 13"/>
            <p:cNvSpPr>
              <a:spLocks noChangeArrowheads="1"/>
            </p:cNvSpPr>
            <p:nvPr/>
          </p:nvSpPr>
          <p:spPr bwMode="auto">
            <a:xfrm rot="2190869">
              <a:off x="3736" y="3312"/>
              <a:ext cx="499" cy="856"/>
            </a:xfrm>
            <a:prstGeom prst="curvedLeftArrow">
              <a:avLst>
                <a:gd name="adj1" fmla="val 34309"/>
                <a:gd name="adj2" fmla="val 68617"/>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pPr defTabSz="914400" fontAlgn="base">
                <a:spcBef>
                  <a:spcPct val="0"/>
                </a:spcBef>
                <a:spcAft>
                  <a:spcPct val="0"/>
                </a:spcAft>
              </a:pPr>
              <a:endParaRPr lang="en-US" sz="2400">
                <a:solidFill>
                  <a:srgbClr val="000000"/>
                </a:solidFill>
                <a:latin typeface="Times New Roman" charset="0"/>
                <a:ea typeface="Osaka" charset="-128"/>
                <a:cs typeface="Osaka" charset="-128"/>
              </a:endParaRPr>
            </a:p>
          </p:txBody>
        </p:sp>
      </p:grpSp>
      <p:sp>
        <p:nvSpPr>
          <p:cNvPr id="209926" name="Text Box 6"/>
          <p:cNvSpPr txBox="1">
            <a:spLocks noChangeArrowheads="1"/>
          </p:cNvSpPr>
          <p:nvPr/>
        </p:nvSpPr>
        <p:spPr bwMode="auto">
          <a:xfrm>
            <a:off x="1524000" y="4235450"/>
            <a:ext cx="5037138" cy="6413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fontAlgn="base">
              <a:spcBef>
                <a:spcPct val="20000"/>
              </a:spcBef>
              <a:spcAft>
                <a:spcPct val="0"/>
              </a:spcAft>
              <a:defRPr/>
            </a:pPr>
            <a:r>
              <a:rPr lang="en-US" sz="3600" b="1">
                <a:solidFill>
                  <a:srgbClr val="FFFFFF"/>
                </a:solidFill>
                <a:latin typeface="Arial" pitchFamily="-112" charset="0"/>
                <a:ea typeface="Osaka"/>
                <a:cs typeface="Osaka"/>
              </a:rPr>
              <a:t>Homosexuality (26-27)</a:t>
            </a:r>
          </a:p>
        </p:txBody>
      </p:sp>
      <p:sp>
        <p:nvSpPr>
          <p:cNvPr id="641035" name="Text Box 17"/>
          <p:cNvSpPr txBox="1">
            <a:spLocks noChangeArrowheads="1"/>
          </p:cNvSpPr>
          <p:nvPr/>
        </p:nvSpPr>
        <p:spPr bwMode="auto">
          <a:xfrm>
            <a:off x="9385493" y="0"/>
            <a:ext cx="698500" cy="461963"/>
          </a:xfrm>
          <a:prstGeom prst="rect">
            <a:avLst/>
          </a:prstGeom>
          <a:solidFill>
            <a:schemeClr val="bg1"/>
          </a:solidFill>
          <a:ln w="9525">
            <a:noFill/>
            <a:miter lim="800000"/>
            <a:headEnd/>
            <a:tailEnd/>
          </a:ln>
        </p:spPr>
        <p:txBody>
          <a:bodyPr wrap="none">
            <a:prstTxWarp prst="textNoShape">
              <a:avLst/>
            </a:prstTxWarp>
            <a:spAutoFit/>
          </a:bodyPr>
          <a:lstStyle/>
          <a:p>
            <a:pPr defTabSz="914400" eaLnBrk="0" fontAlgn="base" hangingPunct="0">
              <a:spcBef>
                <a:spcPct val="0"/>
              </a:spcBef>
              <a:spcAft>
                <a:spcPct val="0"/>
              </a:spcAft>
            </a:pPr>
            <a:r>
              <a:rPr lang="en-US" sz="2400" b="1">
                <a:solidFill>
                  <a:srgbClr val="000000"/>
                </a:solidFill>
                <a:latin typeface="Arial" charset="0"/>
                <a:ea typeface="Arial" charset="0"/>
                <a:cs typeface="Arial" charset="0"/>
              </a:rPr>
              <a:t>151</a:t>
            </a:r>
          </a:p>
        </p:txBody>
      </p:sp>
      <p:sp>
        <p:nvSpPr>
          <p:cNvPr id="18"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51998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9924">
                                            <p:txEl>
                                              <p:pRg st="0" end="0"/>
                                            </p:txEl>
                                          </p:spTgt>
                                        </p:tgtEl>
                                        <p:attrNameLst>
                                          <p:attrName>style.visibility</p:attrName>
                                        </p:attrNameLst>
                                      </p:cBhvr>
                                      <p:to>
                                        <p:strVal val="visible"/>
                                      </p:to>
                                    </p:set>
                                    <p:animEffect transition="in" filter="checkerboard(across)">
                                      <p:cBhvr>
                                        <p:cTn id="7" dur="500"/>
                                        <p:tgtEl>
                                          <p:spTgt spid="209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9925"/>
                                        </p:tgtEl>
                                        <p:attrNameLst>
                                          <p:attrName>style.visibility</p:attrName>
                                        </p:attrNameLst>
                                      </p:cBhvr>
                                      <p:to>
                                        <p:strVal val="visible"/>
                                      </p:to>
                                    </p:set>
                                    <p:animEffect transition="in" filter="checkerboard(across)">
                                      <p:cBhvr>
                                        <p:cTn id="17" dur="500"/>
                                        <p:tgtEl>
                                          <p:spTgt spid="2099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09926"/>
                                        </p:tgtEl>
                                        <p:attrNameLst>
                                          <p:attrName>style.visibility</p:attrName>
                                        </p:attrNameLst>
                                      </p:cBhvr>
                                      <p:to>
                                        <p:strVal val="visible"/>
                                      </p:to>
                                    </p:set>
                                    <p:animEffect transition="in" filter="checkerboard(across)">
                                      <p:cBhvr>
                                        <p:cTn id="27" dur="500"/>
                                        <p:tgtEl>
                                          <p:spTgt spid="20992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500"/>
                                        <p:tgtEl>
                                          <p:spTgt spid="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09927"/>
                                        </p:tgtEl>
                                        <p:attrNameLst>
                                          <p:attrName>style.visibility</p:attrName>
                                        </p:attrNameLst>
                                      </p:cBhvr>
                                      <p:to>
                                        <p:strVal val="visible"/>
                                      </p:to>
                                    </p:set>
                                    <p:animEffect transition="in" filter="checkerboard(across)">
                                      <p:cBhvr>
                                        <p:cTn id="37" dur="500"/>
                                        <p:tgtEl>
                                          <p:spTgt spid="209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build="p"/>
      <p:bldP spid="209925" grpId="0"/>
      <p:bldP spid="209927" grpId="0"/>
      <p:bldP spid="2099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8"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5779" name="Title 1"/>
          <p:cNvSpPr>
            <a:spLocks noGrp="1"/>
          </p:cNvSpPr>
          <p:nvPr>
            <p:ph type="title"/>
          </p:nvPr>
        </p:nvSpPr>
        <p:spPr>
          <a:xfrm rot="16200000">
            <a:off x="-2835275" y="2879725"/>
            <a:ext cx="6813550" cy="1143000"/>
          </a:xfrm>
          <a:solidFill>
            <a:schemeClr val="bg2"/>
          </a:solidFill>
        </p:spPr>
        <p:txBody>
          <a:bodyPr/>
          <a:lstStyle/>
          <a:p>
            <a:r>
              <a:rPr lang="en-US">
                <a:latin typeface="Arial" charset="0"/>
                <a:ea typeface="ＭＳ Ｐゴシック" charset="-128"/>
              </a:rPr>
              <a:t>All Are Under Sin</a:t>
            </a:r>
          </a:p>
        </p:txBody>
      </p:sp>
      <p:sp>
        <p:nvSpPr>
          <p:cNvPr id="715780" name="Rectangle 2"/>
          <p:cNvSpPr>
            <a:spLocks noChangeArrowheads="1"/>
          </p:cNvSpPr>
          <p:nvPr/>
        </p:nvSpPr>
        <p:spPr bwMode="auto">
          <a:xfrm>
            <a:off x="1116013" y="1588"/>
            <a:ext cx="8027987" cy="6740525"/>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10b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No one is righteous—</a:t>
            </a:r>
          </a:p>
          <a:p>
            <a:pPr defTabSz="914400" fontAlgn="base">
              <a:spcBef>
                <a:spcPct val="0"/>
              </a:spcBef>
              <a:spcAft>
                <a:spcPct val="0"/>
              </a:spcAft>
            </a:pPr>
            <a:r>
              <a:rPr lang="en-US" sz="2400" b="1" dirty="0">
                <a:solidFill>
                  <a:srgbClr val="EAEAEA"/>
                </a:solidFill>
                <a:latin typeface="Arial" charset="0"/>
                <a:ea typeface="Arial" charset="0"/>
                <a:cs typeface="Arial" charset="0"/>
              </a:rPr>
              <a:t>not even one.</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11 </a:t>
            </a:r>
            <a:r>
              <a:rPr lang="en-US" sz="2400" b="1" dirty="0">
                <a:solidFill>
                  <a:srgbClr val="EAEAEA"/>
                </a:solidFill>
                <a:latin typeface="Arial" charset="0"/>
                <a:ea typeface="Arial" charset="0"/>
                <a:cs typeface="Arial" charset="0"/>
              </a:rPr>
              <a:t>No one is truly wise;</a:t>
            </a:r>
          </a:p>
          <a:p>
            <a:pPr defTabSz="914400" fontAlgn="base">
              <a:spcBef>
                <a:spcPct val="0"/>
              </a:spcBef>
              <a:spcAft>
                <a:spcPct val="0"/>
              </a:spcAft>
            </a:pPr>
            <a:r>
              <a:rPr lang="en-US" sz="2400" b="1" dirty="0">
                <a:solidFill>
                  <a:srgbClr val="EAEAEA"/>
                </a:solidFill>
                <a:latin typeface="Arial" charset="0"/>
                <a:ea typeface="Arial" charset="0"/>
                <a:cs typeface="Arial" charset="0"/>
              </a:rPr>
              <a:t>no one is seeking God.</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12 </a:t>
            </a:r>
            <a:r>
              <a:rPr lang="en-US" sz="2400" b="1" dirty="0">
                <a:solidFill>
                  <a:srgbClr val="EAEAEA"/>
                </a:solidFill>
                <a:latin typeface="Arial" charset="0"/>
                <a:ea typeface="Arial" charset="0"/>
                <a:cs typeface="Arial" charset="0"/>
              </a:rPr>
              <a:t>All have turned away;</a:t>
            </a:r>
          </a:p>
          <a:p>
            <a:pPr defTabSz="914400" fontAlgn="base">
              <a:spcBef>
                <a:spcPct val="0"/>
              </a:spcBef>
              <a:spcAft>
                <a:spcPct val="0"/>
              </a:spcAft>
            </a:pPr>
            <a:r>
              <a:rPr lang="en-US" sz="2400" b="1" dirty="0">
                <a:solidFill>
                  <a:srgbClr val="EAEAEA"/>
                </a:solidFill>
                <a:latin typeface="Arial" charset="0"/>
                <a:ea typeface="Arial" charset="0"/>
                <a:cs typeface="Arial" charset="0"/>
              </a:rPr>
              <a:t>all have become useless.</a:t>
            </a:r>
          </a:p>
          <a:p>
            <a:pPr defTabSz="914400" fontAlgn="base">
              <a:spcBef>
                <a:spcPct val="0"/>
              </a:spcBef>
              <a:spcAft>
                <a:spcPct val="0"/>
              </a:spcAft>
            </a:pPr>
            <a:r>
              <a:rPr lang="en-US" sz="2400" b="1" dirty="0">
                <a:solidFill>
                  <a:srgbClr val="EAEAEA"/>
                </a:solidFill>
                <a:latin typeface="Arial" charset="0"/>
                <a:ea typeface="Arial" charset="0"/>
                <a:cs typeface="Arial" charset="0"/>
              </a:rPr>
              <a:t>No one does good,</a:t>
            </a:r>
          </a:p>
          <a:p>
            <a:pPr defTabSz="914400" fontAlgn="base">
              <a:spcBef>
                <a:spcPct val="0"/>
              </a:spcBef>
              <a:spcAft>
                <a:spcPct val="0"/>
              </a:spcAft>
            </a:pPr>
            <a:r>
              <a:rPr lang="en-US" sz="2400" b="1" dirty="0">
                <a:solidFill>
                  <a:srgbClr val="EAEAEA"/>
                </a:solidFill>
                <a:latin typeface="Arial" charset="0"/>
                <a:ea typeface="Arial" charset="0"/>
                <a:cs typeface="Arial" charset="0"/>
              </a:rPr>
              <a:t>not a single one </a:t>
            </a:r>
            <a:r>
              <a:rPr lang="en-US" b="1" dirty="0">
                <a:solidFill>
                  <a:srgbClr val="EAEAEA"/>
                </a:solidFill>
                <a:latin typeface="Arial" charset="0"/>
                <a:ea typeface="Arial" charset="0"/>
                <a:cs typeface="Arial" charset="0"/>
              </a:rPr>
              <a:t>(</a:t>
            </a:r>
            <a:r>
              <a:rPr lang="en-US" b="1" dirty="0" err="1">
                <a:solidFill>
                  <a:srgbClr val="EAEAEA"/>
                </a:solidFill>
                <a:latin typeface="Arial" charset="0"/>
                <a:ea typeface="Arial" charset="0"/>
                <a:cs typeface="Arial" charset="0"/>
              </a:rPr>
              <a:t>Pss</a:t>
            </a:r>
            <a:r>
              <a:rPr lang="en-US" b="1" dirty="0">
                <a:solidFill>
                  <a:srgbClr val="EAEAEA"/>
                </a:solidFill>
                <a:latin typeface="Arial" charset="0"/>
                <a:ea typeface="Arial" charset="0"/>
                <a:cs typeface="Arial" charset="0"/>
              </a:rPr>
              <a:t> 14:1-3; 53:1-3–Greek version).</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13 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Their talk is foul, like… stench from an open grave.</a:t>
            </a:r>
          </a:p>
          <a:p>
            <a:pPr defTabSz="914400" fontAlgn="base">
              <a:spcBef>
                <a:spcPct val="0"/>
              </a:spcBef>
              <a:spcAft>
                <a:spcPct val="0"/>
              </a:spcAft>
            </a:pPr>
            <a:r>
              <a:rPr lang="en-US" sz="2400" b="1" dirty="0">
                <a:solidFill>
                  <a:srgbClr val="EAEAEA"/>
                </a:solidFill>
                <a:latin typeface="Arial" charset="0"/>
                <a:ea typeface="Arial" charset="0"/>
                <a:cs typeface="Arial" charset="0"/>
              </a:rPr>
              <a:t>Their tongues are filled with lies.</a:t>
            </a:r>
            <a:r>
              <a:rPr lang="ru-RU" altLang="ja-JP" sz="2400" b="1" dirty="0">
                <a:solidFill>
                  <a:srgbClr val="EAEAEA"/>
                </a:solidFill>
                <a:latin typeface="Arial" charset="0"/>
                <a:ea typeface="Arial" charset="0"/>
                <a:cs typeface="Arial" charset="0"/>
              </a:rPr>
              <a:t>"</a:t>
            </a:r>
            <a:endParaRPr lang="en-US" altLang="ja-JP" sz="2400" b="1" dirty="0">
              <a:solidFill>
                <a:srgbClr val="EAEAEA"/>
              </a:solidFill>
              <a:latin typeface="Arial" charset="0"/>
              <a:ea typeface="Arial" charset="0"/>
              <a:cs typeface="Arial" charset="0"/>
            </a:endParaRPr>
          </a:p>
          <a:p>
            <a:pPr defTabSz="914400" fontAlgn="base">
              <a:spcBef>
                <a:spcPct val="0"/>
              </a:spcBef>
              <a:spcAft>
                <a:spcPct val="0"/>
              </a:spcAft>
            </a:pP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Snake venom drips from their lips</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 </a:t>
            </a:r>
            <a:r>
              <a:rPr lang="en-US" altLang="ja-JP" b="1" dirty="0">
                <a:solidFill>
                  <a:srgbClr val="EAEAEA"/>
                </a:solidFill>
                <a:latin typeface="Arial" charset="0"/>
                <a:ea typeface="Arial" charset="0"/>
                <a:cs typeface="Arial" charset="0"/>
              </a:rPr>
              <a:t>(Ps 5:9 Gr.; 140:3).</a:t>
            </a:r>
            <a:endParaRPr lang="en-US" altLang="ja-JP" sz="2400" b="1" dirty="0">
              <a:solidFill>
                <a:srgbClr val="EAEAEA"/>
              </a:solidFill>
              <a:latin typeface="Arial" charset="0"/>
              <a:ea typeface="Arial" charset="0"/>
              <a:cs typeface="Arial" charset="0"/>
            </a:endParaRP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14 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Their mouths are full of cursing and bitterness</a:t>
            </a:r>
            <a:r>
              <a:rPr lang="ru-RU" altLang="ja-JP" sz="2400" b="1" dirty="0">
                <a:solidFill>
                  <a:srgbClr val="EAEAEA"/>
                </a:solidFill>
                <a:latin typeface="Arial" charset="0"/>
                <a:ea typeface="Arial" charset="0"/>
                <a:cs typeface="Arial" charset="0"/>
              </a:rPr>
              <a:t>"</a:t>
            </a:r>
            <a:r>
              <a:rPr lang="en-US" altLang="ja-JP" sz="2400" b="1" baseline="30000" dirty="0">
                <a:solidFill>
                  <a:srgbClr val="EAEAEA"/>
                </a:solidFill>
                <a:latin typeface="Arial" charset="0"/>
                <a:ea typeface="Arial" charset="0"/>
                <a:cs typeface="Arial" charset="0"/>
              </a:rPr>
              <a:t> </a:t>
            </a:r>
            <a:r>
              <a:rPr lang="en-US" altLang="ja-JP" sz="2400" b="1" dirty="0">
                <a:solidFill>
                  <a:srgbClr val="EAEAEA"/>
                </a:solidFill>
                <a:latin typeface="Arial" charset="0"/>
                <a:ea typeface="Arial" charset="0"/>
                <a:cs typeface="Arial" charset="0"/>
              </a:rPr>
              <a:t>(Ps 10:7 Gr. version).</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15 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They rush to commit murder.</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16 </a:t>
            </a:r>
            <a:r>
              <a:rPr lang="en-US" sz="2400" b="1" dirty="0">
                <a:solidFill>
                  <a:srgbClr val="EAEAEA"/>
                </a:solidFill>
                <a:latin typeface="Arial" charset="0"/>
                <a:ea typeface="Arial" charset="0"/>
                <a:cs typeface="Arial" charset="0"/>
              </a:rPr>
              <a:t>Destruction and misery always follow them.</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17 </a:t>
            </a:r>
            <a:r>
              <a:rPr lang="en-US" sz="2400" b="1" dirty="0">
                <a:solidFill>
                  <a:srgbClr val="EAEAEA"/>
                </a:solidFill>
                <a:latin typeface="Arial" charset="0"/>
                <a:ea typeface="Arial" charset="0"/>
                <a:cs typeface="Arial" charset="0"/>
              </a:rPr>
              <a:t>They don</a:t>
            </a:r>
            <a:r>
              <a:rPr lang="uk-UA" sz="2400" b="1" dirty="0">
                <a:solidFill>
                  <a:srgbClr val="EAEAEA"/>
                </a:solidFill>
                <a:latin typeface="Arial" charset="0"/>
                <a:ea typeface="Arial" charset="0"/>
                <a:cs typeface="Arial" charset="0"/>
              </a:rPr>
              <a:t>'</a:t>
            </a:r>
            <a:r>
              <a:rPr lang="en-US" sz="2400" b="1" dirty="0">
                <a:solidFill>
                  <a:srgbClr val="EAEAEA"/>
                </a:solidFill>
                <a:latin typeface="Arial" charset="0"/>
                <a:ea typeface="Arial" charset="0"/>
                <a:cs typeface="Arial" charset="0"/>
              </a:rPr>
              <a:t>t know where to find peace</a:t>
            </a:r>
            <a:r>
              <a:rPr lang="ru-RU" altLang="ja-JP" sz="2400" b="1" dirty="0">
                <a:solidFill>
                  <a:srgbClr val="EAEAEA"/>
                </a:solidFill>
                <a:latin typeface="Arial" charset="0"/>
                <a:ea typeface="Arial" charset="0"/>
                <a:cs typeface="Arial" charset="0"/>
              </a:rPr>
              <a:t>"</a:t>
            </a:r>
            <a:r>
              <a:rPr lang="en-US" altLang="ja-JP" sz="2400" b="1" baseline="30000" dirty="0">
                <a:solidFill>
                  <a:srgbClr val="EAEAEA"/>
                </a:solidFill>
                <a:latin typeface="Arial" charset="0"/>
                <a:ea typeface="Arial" charset="0"/>
                <a:cs typeface="Arial" charset="0"/>
              </a:rPr>
              <a:t> </a:t>
            </a:r>
            <a:r>
              <a:rPr lang="en-US" altLang="ja-JP" sz="2400" b="1" dirty="0">
                <a:solidFill>
                  <a:srgbClr val="EAEAEA"/>
                </a:solidFill>
                <a:latin typeface="Arial" charset="0"/>
                <a:ea typeface="Arial" charset="0"/>
                <a:cs typeface="Arial" charset="0"/>
              </a:rPr>
              <a:t>(Isa 59:7-8).</a:t>
            </a:r>
          </a:p>
          <a:p>
            <a:pPr defTabSz="914400" fontAlgn="base">
              <a:spcBef>
                <a:spcPct val="0"/>
              </a:spcBef>
              <a:spcAft>
                <a:spcPct val="0"/>
              </a:spcAft>
            </a:pPr>
            <a:r>
              <a:rPr lang="en-US" sz="2400" b="1" baseline="30000" dirty="0">
                <a:solidFill>
                  <a:srgbClr val="EAEAEA"/>
                </a:solidFill>
                <a:latin typeface="Arial" charset="0"/>
                <a:ea typeface="Arial" charset="0"/>
                <a:cs typeface="Arial" charset="0"/>
              </a:rPr>
              <a:t>18 </a:t>
            </a:r>
            <a:r>
              <a:rPr lang="ru-RU" altLang="ja-JP" sz="2400" b="1" dirty="0">
                <a:solidFill>
                  <a:srgbClr val="EAEAEA"/>
                </a:solidFill>
                <a:latin typeface="Arial" charset="0"/>
                <a:ea typeface="Arial" charset="0"/>
                <a:cs typeface="Arial" charset="0"/>
              </a:rPr>
              <a:t>"</a:t>
            </a:r>
            <a:r>
              <a:rPr lang="en-US" altLang="ja-JP" sz="2400" b="1" dirty="0">
                <a:solidFill>
                  <a:srgbClr val="EAEAEA"/>
                </a:solidFill>
                <a:latin typeface="Arial" charset="0"/>
                <a:ea typeface="Arial" charset="0"/>
                <a:cs typeface="Arial" charset="0"/>
              </a:rPr>
              <a:t>They have no fear of God at all.</a:t>
            </a:r>
            <a:r>
              <a:rPr lang="ru-RU" altLang="ja-JP" sz="2400" b="1" dirty="0">
                <a:solidFill>
                  <a:srgbClr val="EAEAEA"/>
                </a:solidFill>
                <a:latin typeface="Arial" charset="0"/>
                <a:ea typeface="Arial" charset="0"/>
                <a:cs typeface="Arial" charset="0"/>
              </a:rPr>
              <a:t>"</a:t>
            </a:r>
            <a:endParaRPr lang="en-US" altLang="ja-JP" sz="2400" b="1" dirty="0">
              <a:solidFill>
                <a:srgbClr val="EAEAEA"/>
              </a:solidFill>
              <a:latin typeface="Arial" charset="0"/>
              <a:ea typeface="Arial" charset="0"/>
              <a:cs typeface="Arial" charset="0"/>
            </a:endParaRPr>
          </a:p>
          <a:p>
            <a:pPr lvl="1" algn="r" defTabSz="914400" fontAlgn="base">
              <a:spcBef>
                <a:spcPct val="0"/>
              </a:spcBef>
              <a:spcAft>
                <a:spcPct val="0"/>
              </a:spcAft>
            </a:pPr>
            <a:r>
              <a:rPr lang="en-US" sz="2400" b="1" dirty="0">
                <a:solidFill>
                  <a:srgbClr val="EAEAEA"/>
                </a:solidFill>
                <a:latin typeface="Arial" charset="0"/>
                <a:ea typeface="Arial" charset="0"/>
                <a:cs typeface="Arial" charset="0"/>
              </a:rPr>
              <a:t>(Rom 3:10b-18 </a:t>
            </a:r>
            <a:r>
              <a:rPr lang="en-US" b="1" dirty="0">
                <a:solidFill>
                  <a:srgbClr val="EAEAEA"/>
                </a:solidFill>
                <a:latin typeface="Arial" charset="0"/>
                <a:ea typeface="Arial" charset="0"/>
                <a:cs typeface="Arial" charset="0"/>
              </a:rPr>
              <a:t>NLT</a:t>
            </a:r>
            <a:r>
              <a:rPr lang="en-US" sz="2400" b="1" dirty="0">
                <a:solidFill>
                  <a:srgbClr val="EAEAEA"/>
                </a:solidFill>
                <a:latin typeface="Arial" charset="0"/>
                <a:ea typeface="Arial" charset="0"/>
                <a:cs typeface="Arial" charset="0"/>
              </a:rPr>
              <a:t>)</a:t>
            </a: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43100051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3" descr="Rom 1.20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8000"/>
          </a:xfrm>
          <a:prstGeom prst="rect">
            <a:avLst/>
          </a:prstGeom>
          <a:noFill/>
          <a:ln w="9525">
            <a:noFill/>
            <a:miter lim="800000"/>
            <a:headEnd/>
            <a:tailEnd/>
          </a:ln>
        </p:spPr>
      </p:pic>
      <p:sp>
        <p:nvSpPr>
          <p:cNvPr id="716803" name="Title 1"/>
          <p:cNvSpPr>
            <a:spLocks noGrp="1"/>
          </p:cNvSpPr>
          <p:nvPr>
            <p:ph type="title"/>
          </p:nvPr>
        </p:nvSpPr>
        <p:spPr>
          <a:xfrm rot="16200000">
            <a:off x="-2835275" y="2879725"/>
            <a:ext cx="6813550" cy="1143000"/>
          </a:xfrm>
          <a:solidFill>
            <a:schemeClr val="bg2"/>
          </a:solidFill>
        </p:spPr>
        <p:txBody>
          <a:bodyPr/>
          <a:lstStyle/>
          <a:p>
            <a:r>
              <a:rPr lang="en-US" dirty="0">
                <a:latin typeface="Arial" charset="0"/>
                <a:ea typeface="ＭＳ Ｐゴシック" charset="-128"/>
              </a:rPr>
              <a:t>The Law Won</a:t>
            </a:r>
            <a:r>
              <a:rPr lang="uk-UA" dirty="0">
                <a:latin typeface="Arial" charset="0"/>
                <a:ea typeface="ＭＳ Ｐゴシック" charset="-128"/>
              </a:rPr>
              <a:t>'</a:t>
            </a:r>
            <a:r>
              <a:rPr lang="en-US" dirty="0">
                <a:latin typeface="Arial" charset="0"/>
                <a:ea typeface="ＭＳ Ｐゴシック" charset="-128"/>
              </a:rPr>
              <a:t>t Save</a:t>
            </a:r>
          </a:p>
        </p:txBody>
      </p:sp>
      <p:sp>
        <p:nvSpPr>
          <p:cNvPr id="716804" name="Rectangle 2"/>
          <p:cNvSpPr>
            <a:spLocks noChangeArrowheads="1"/>
          </p:cNvSpPr>
          <p:nvPr/>
        </p:nvSpPr>
        <p:spPr bwMode="auto">
          <a:xfrm>
            <a:off x="1116013" y="760576"/>
            <a:ext cx="8027987" cy="2678112"/>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400" b="1" baseline="30000" dirty="0">
                <a:solidFill>
                  <a:srgbClr val="EAEAEA"/>
                </a:solidFill>
                <a:latin typeface="Arial" charset="0"/>
                <a:ea typeface="ＭＳ Ｐゴシック" charset="-128"/>
                <a:cs typeface="ＭＳ Ｐゴシック" charset="-128"/>
              </a:rPr>
              <a:t>19 </a:t>
            </a:r>
            <a:r>
              <a:rPr lang="en-US" sz="2400" b="1" dirty="0">
                <a:solidFill>
                  <a:srgbClr val="EAEAEA"/>
                </a:solidFill>
                <a:latin typeface="Arial" charset="0"/>
                <a:ea typeface="ＭＳ Ｐゴシック" charset="-128"/>
                <a:cs typeface="ＭＳ Ｐゴシック" charset="-128"/>
              </a:rPr>
              <a:t>Obviously, the law applies to those to whom it was given, for its purpose is to keep people from having excuses, and to show that the entire world is guilty before God. </a:t>
            </a:r>
            <a:r>
              <a:rPr lang="en-US" sz="2400" b="1" baseline="30000" dirty="0">
                <a:solidFill>
                  <a:srgbClr val="EAEAEA"/>
                </a:solidFill>
                <a:latin typeface="Arial" charset="0"/>
                <a:ea typeface="ＭＳ Ｐゴシック" charset="-128"/>
                <a:cs typeface="ＭＳ Ｐゴシック" charset="-128"/>
              </a:rPr>
              <a:t>20 </a:t>
            </a:r>
            <a:r>
              <a:rPr lang="en-US" sz="2400" b="1" dirty="0">
                <a:solidFill>
                  <a:srgbClr val="EAEAEA"/>
                </a:solidFill>
                <a:latin typeface="Arial" charset="0"/>
                <a:ea typeface="ＭＳ Ｐゴシック" charset="-128"/>
                <a:cs typeface="ＭＳ Ｐゴシック" charset="-128"/>
              </a:rPr>
              <a:t>For no one can ever be made right with God by doing what the law commands. The law simply shows us how sinful we are.</a:t>
            </a:r>
          </a:p>
          <a:p>
            <a:pPr lvl="1" algn="r" defTabSz="914400" fontAlgn="base">
              <a:spcBef>
                <a:spcPct val="0"/>
              </a:spcBef>
              <a:spcAft>
                <a:spcPct val="0"/>
              </a:spcAft>
            </a:pPr>
            <a:r>
              <a:rPr lang="en-US" sz="2400" b="1" dirty="0">
                <a:solidFill>
                  <a:srgbClr val="EAEAEA"/>
                </a:solidFill>
                <a:latin typeface="Arial" charset="0"/>
                <a:ea typeface="Arial" charset="0"/>
                <a:cs typeface="Arial" charset="0"/>
              </a:rPr>
              <a:t>(Rom 3:19-20 </a:t>
            </a:r>
            <a:r>
              <a:rPr lang="en-US" b="1" dirty="0">
                <a:solidFill>
                  <a:srgbClr val="EAEAEA"/>
                </a:solidFill>
                <a:latin typeface="Arial" charset="0"/>
                <a:ea typeface="Arial" charset="0"/>
                <a:cs typeface="Arial" charset="0"/>
              </a:rPr>
              <a:t>NLT</a:t>
            </a:r>
            <a:r>
              <a:rPr lang="en-US" sz="2400" b="1" dirty="0">
                <a:solidFill>
                  <a:srgbClr val="EAEAEA"/>
                </a:solidFill>
                <a:latin typeface="Arial" charset="0"/>
                <a:ea typeface="Arial" charset="0"/>
                <a:cs typeface="Arial" charset="0"/>
              </a:rPr>
              <a:t>)</a:t>
            </a:r>
          </a:p>
        </p:txBody>
      </p:sp>
      <p:sp>
        <p:nvSpPr>
          <p:cNvPr id="5" name="Text Box 1045"/>
          <p:cNvSpPr txBox="1">
            <a:spLocks noChangeArrowheads="1"/>
          </p:cNvSpPr>
          <p:nvPr/>
        </p:nvSpPr>
        <p:spPr bwMode="auto">
          <a:xfrm>
            <a:off x="8441213" y="78418"/>
            <a:ext cx="640834" cy="369332"/>
          </a:xfrm>
          <a:prstGeom prst="rect">
            <a:avLst/>
          </a:prstGeom>
          <a:solidFill>
            <a:srgbClr val="000000"/>
          </a:solid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defTabSz="914400" eaLnBrk="0" fontAlgn="base" hangingPunct="0">
              <a:spcBef>
                <a:spcPct val="0"/>
              </a:spcBef>
              <a:spcAft>
                <a:spcPct val="0"/>
              </a:spcAft>
              <a:defRPr/>
            </a:pPr>
            <a:r>
              <a:rPr lang="en-US" sz="2400" b="1" dirty="0">
                <a:solidFill>
                  <a:srgbClr val="FFFFFF"/>
                </a:solidFill>
                <a:effectLst>
                  <a:outerShdw blurRad="38100" dist="38100" dir="2700000" algn="tl">
                    <a:srgbClr val="000000"/>
                  </a:outerShdw>
                </a:effectLst>
                <a:latin typeface="Arial"/>
                <a:cs typeface="Arial"/>
              </a:rPr>
              <a:t>23</a:t>
            </a:r>
            <a:endParaRPr lang="en-US" sz="18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55306862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Salvation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en-US" b="1" dirty="0">
                <a:solidFill>
                  <a:schemeClr val="tx1"/>
                </a:solidFill>
                <a:latin typeface="Firecat Medium" charset="0"/>
                <a:ea typeface="ＭＳ Ｐゴシック" charset="0"/>
                <a:cs typeface="ＭＳ Ｐゴシック" charset="0"/>
              </a:rPr>
              <a:t>Which is the Most Accurate?</a:t>
            </a:r>
            <a:endParaRPr kumimoji="0" lang="en-US" b="1"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41638"/>
            <a:ext cx="685800" cy="487362"/>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40678" name="Text Box 1030"/>
          <p:cNvSpPr txBox="1">
            <a:spLocks noChangeArrowheads="1"/>
          </p:cNvSpPr>
          <p:nvPr/>
        </p:nvSpPr>
        <p:spPr bwMode="auto">
          <a:xfrm>
            <a:off x="228600" y="4343400"/>
            <a:ext cx="685800" cy="48736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grpSp>
        <p:nvGrpSpPr>
          <p:cNvPr id="187397" name="Group 1031"/>
          <p:cNvGrpSpPr>
            <a:grpSpLocks/>
          </p:cNvGrpSpPr>
          <p:nvPr/>
        </p:nvGrpSpPr>
        <p:grpSpPr bwMode="auto">
          <a:xfrm>
            <a:off x="1295400" y="2667000"/>
            <a:ext cx="1447800" cy="2895600"/>
            <a:chOff x="960" y="1680"/>
            <a:chExt cx="912" cy="1824"/>
          </a:xfrm>
        </p:grpSpPr>
        <p:sp>
          <p:nvSpPr>
            <p:cNvPr id="18741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1" name="Text Box 1033"/>
            <p:cNvSpPr txBox="1">
              <a:spLocks noChangeArrowheads="1"/>
            </p:cNvSpPr>
            <p:nvPr/>
          </p:nvSpPr>
          <p:spPr bwMode="auto">
            <a:xfrm>
              <a:off x="1008" y="1853"/>
              <a:ext cx="816"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Works</a:t>
              </a:r>
            </a:p>
          </p:txBody>
        </p:sp>
        <p:sp>
          <p:nvSpPr>
            <p:cNvPr id="540682" name="Text Box 1034"/>
            <p:cNvSpPr txBox="1">
              <a:spLocks noChangeArrowheads="1"/>
            </p:cNvSpPr>
            <p:nvPr/>
          </p:nvSpPr>
          <p:spPr bwMode="auto">
            <a:xfrm>
              <a:off x="1008" y="2736"/>
              <a:ext cx="768" cy="307"/>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a:t>
              </a:r>
            </a:p>
          </p:txBody>
        </p:sp>
      </p:grpSp>
      <p:sp>
        <p:nvSpPr>
          <p:cNvPr id="540683" name="Text Box 1035"/>
          <p:cNvSpPr txBox="1">
            <a:spLocks noChangeArrowheads="1"/>
          </p:cNvSpPr>
          <p:nvPr/>
        </p:nvSpPr>
        <p:spPr bwMode="auto">
          <a:xfrm>
            <a:off x="76200" y="1672273"/>
            <a:ext cx="2819400" cy="492443"/>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Salvation by…</a:t>
            </a:r>
          </a:p>
        </p:txBody>
      </p:sp>
      <p:grpSp>
        <p:nvGrpSpPr>
          <p:cNvPr id="187399" name="Group 1036"/>
          <p:cNvGrpSpPr>
            <a:grpSpLocks/>
          </p:cNvGrpSpPr>
          <p:nvPr/>
        </p:nvGrpSpPr>
        <p:grpSpPr bwMode="auto">
          <a:xfrm>
            <a:off x="3378200" y="2667000"/>
            <a:ext cx="1447800" cy="2895600"/>
            <a:chOff x="2352" y="1680"/>
            <a:chExt cx="912" cy="1824"/>
          </a:xfrm>
        </p:grpSpPr>
        <p:sp>
          <p:nvSpPr>
            <p:cNvPr id="18741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86" name="Text Box 1038"/>
            <p:cNvSpPr txBox="1">
              <a:spLocks noChangeArrowheads="1"/>
            </p:cNvSpPr>
            <p:nvPr/>
          </p:nvSpPr>
          <p:spPr bwMode="auto">
            <a:xfrm>
              <a:off x="240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87" name="Text Box 1039"/>
            <p:cNvSpPr txBox="1">
              <a:spLocks noChangeArrowheads="1"/>
            </p:cNvSpPr>
            <p:nvPr/>
          </p:nvSpPr>
          <p:spPr bwMode="auto">
            <a:xfrm>
              <a:off x="240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grpSp>
        <p:nvGrpSpPr>
          <p:cNvPr id="187400" name="Group 1040"/>
          <p:cNvGrpSpPr>
            <a:grpSpLocks/>
          </p:cNvGrpSpPr>
          <p:nvPr/>
        </p:nvGrpSpPr>
        <p:grpSpPr bwMode="auto">
          <a:xfrm>
            <a:off x="5461000" y="2667000"/>
            <a:ext cx="1447800" cy="2895600"/>
            <a:chOff x="3792" y="1680"/>
            <a:chExt cx="912" cy="1824"/>
          </a:xfrm>
        </p:grpSpPr>
        <p:sp>
          <p:nvSpPr>
            <p:cNvPr id="18740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0" name="Text Box 1042"/>
            <p:cNvSpPr txBox="1">
              <a:spLocks noChangeArrowheads="1"/>
            </p:cNvSpPr>
            <p:nvPr/>
          </p:nvSpPr>
          <p:spPr bwMode="auto">
            <a:xfrm>
              <a:off x="3840" y="1719"/>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sp>
          <p:nvSpPr>
            <p:cNvPr id="540691" name="Text Box 1043"/>
            <p:cNvSpPr txBox="1">
              <a:spLocks noChangeArrowheads="1"/>
            </p:cNvSpPr>
            <p:nvPr/>
          </p:nvSpPr>
          <p:spPr bwMode="auto">
            <a:xfrm>
              <a:off x="3840" y="2602"/>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Alone</a:t>
              </a:r>
            </a:p>
          </p:txBody>
        </p:sp>
      </p:grpSp>
      <p:sp>
        <p:nvSpPr>
          <p:cNvPr id="18740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121a</a:t>
            </a:r>
            <a:endParaRPr kumimoji="0" 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grpSp>
        <p:nvGrpSpPr>
          <p:cNvPr id="187403" name="Group 1046"/>
          <p:cNvGrpSpPr>
            <a:grpSpLocks/>
          </p:cNvGrpSpPr>
          <p:nvPr/>
        </p:nvGrpSpPr>
        <p:grpSpPr bwMode="auto">
          <a:xfrm>
            <a:off x="7543800" y="2681288"/>
            <a:ext cx="1447800" cy="2895600"/>
            <a:chOff x="4896" y="1689"/>
            <a:chExt cx="912" cy="1824"/>
          </a:xfrm>
        </p:grpSpPr>
        <p:sp>
          <p:nvSpPr>
            <p:cNvPr id="18740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lIns="0" tIns="0" rIns="0" bIns="0"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0696" name="Text Box 1048"/>
            <p:cNvSpPr txBox="1">
              <a:spLocks noChangeArrowheads="1"/>
            </p:cNvSpPr>
            <p:nvPr/>
          </p:nvSpPr>
          <p:spPr bwMode="auto">
            <a:xfrm>
              <a:off x="4944" y="1728"/>
              <a:ext cx="816"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sp>
          <p:nvSpPr>
            <p:cNvPr id="540697" name="Text Box 1049"/>
            <p:cNvSpPr txBox="1">
              <a:spLocks noChangeArrowheads="1"/>
            </p:cNvSpPr>
            <p:nvPr/>
          </p:nvSpPr>
          <p:spPr bwMode="auto">
            <a:xfrm>
              <a:off x="4944" y="2611"/>
              <a:ext cx="768" cy="614"/>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Faith + Works </a:t>
              </a:r>
            </a:p>
          </p:txBody>
        </p:sp>
      </p:grpSp>
      <p:sp>
        <p:nvSpPr>
          <p:cNvPr id="540698" name="Text Box 1050"/>
          <p:cNvSpPr txBox="1">
            <a:spLocks noChangeArrowheads="1"/>
          </p:cNvSpPr>
          <p:nvPr/>
        </p:nvSpPr>
        <p:spPr bwMode="auto">
          <a:xfrm>
            <a:off x="7421563" y="6399213"/>
            <a:ext cx="1525587"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cf. OTS 119e</a:t>
            </a:r>
            <a:endParaRPr kumimoji="0" lang="en-US" sz="1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28" name="Text Box 1030"/>
          <p:cNvSpPr txBox="1">
            <a:spLocks noChangeArrowheads="1"/>
          </p:cNvSpPr>
          <p:nvPr/>
        </p:nvSpPr>
        <p:spPr bwMode="auto">
          <a:xfrm>
            <a:off x="-108520" y="5805264"/>
            <a:ext cx="9252520"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   Which verses in the Bible support your answer?</a:t>
            </a:r>
          </a:p>
        </p:txBody>
      </p:sp>
    </p:spTree>
    <p:extLst>
      <p:ext uri="{BB962C8B-B14F-4D97-AF65-F5344CB8AC3E}">
        <p14:creationId xmlns:p14="http://schemas.microsoft.com/office/powerpoint/2010/main" val="270506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26"/>
          <p:cNvSpPr>
            <a:spLocks noGrp="1" noChangeArrowheads="1"/>
          </p:cNvSpPr>
          <p:nvPr>
            <p:ph type="ctrTitle"/>
          </p:nvPr>
        </p:nvSpPr>
        <p:spPr>
          <a:xfrm>
            <a:off x="0" y="0"/>
            <a:ext cx="4191000" cy="762000"/>
          </a:xfrm>
        </p:spPr>
        <p:txBody>
          <a:bodyPr/>
          <a:lstStyle/>
          <a:p>
            <a:pPr algn="l" eaLnBrk="1" hangingPunct="1"/>
            <a:r>
              <a:rPr kumimoji="0" lang="en-US" altLang="en-US" sz="3200" i="1"/>
              <a:t>Salvation in All Ages:</a:t>
            </a:r>
          </a:p>
        </p:txBody>
      </p:sp>
      <p:sp>
        <p:nvSpPr>
          <p:cNvPr id="165890" name="Rectangle 1027"/>
          <p:cNvSpPr>
            <a:spLocks noGrp="1" noChangeArrowheads="1"/>
          </p:cNvSpPr>
          <p:nvPr>
            <p:ph type="subTitle" idx="1"/>
          </p:nvPr>
        </p:nvSpPr>
        <p:spPr>
          <a:xfrm>
            <a:off x="0" y="3733800"/>
            <a:ext cx="2895600" cy="2819400"/>
          </a:xfrm>
        </p:spPr>
        <p:txBody>
          <a:bodyPr/>
          <a:lstStyle/>
          <a:p>
            <a:pPr eaLnBrk="1" hangingPunct="1">
              <a:buFont typeface="Wingdings" pitchFamily="2" charset="2"/>
              <a:buNone/>
            </a:pPr>
            <a:r>
              <a:rPr kumimoji="0" lang="en-US" altLang="en-US"/>
              <a:t>B.C.</a:t>
            </a:r>
          </a:p>
          <a:p>
            <a:pPr eaLnBrk="1" hangingPunct="1">
              <a:buFont typeface="Wingdings" pitchFamily="2" charset="2"/>
              <a:buNone/>
            </a:pPr>
            <a:r>
              <a:rPr kumimoji="0" lang="en-US" altLang="en-US"/>
              <a:t>They looked forward to the Cross of Christ</a:t>
            </a:r>
          </a:p>
        </p:txBody>
      </p:sp>
      <p:pic>
        <p:nvPicPr>
          <p:cNvPr id="198660" name="Picture 1028" descr="Cross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0" y="2667000"/>
            <a:ext cx="1447800"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01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endParaRPr kumimoji="0" lang="en-US" altLang="en-US" sz="3200" b="0" i="0" u="none" strike="noStrike" kern="1200" cap="none" spc="0" normalizeH="0" baseline="0" noProof="0">
              <a:ln>
                <a:noFill/>
              </a:ln>
              <a:solidFill>
                <a:srgbClr val="FFFFFF"/>
              </a:solidFill>
              <a:effectLst/>
              <a:uLnTx/>
              <a:uFillTx/>
              <a:latin typeface="Helvetica" charset="0"/>
              <a:ea typeface="Osaka" charset="-128"/>
            </a:endParaRPr>
          </a:p>
        </p:txBody>
      </p:sp>
      <p:sp>
        <p:nvSpPr>
          <p:cNvPr id="198662" name="Rectangle 1030"/>
          <p:cNvSpPr>
            <a:spLocks noChangeArrowheads="1"/>
          </p:cNvSpPr>
          <p:nvPr/>
        </p:nvSpPr>
        <p:spPr bwMode="auto">
          <a:xfrm>
            <a:off x="5943600" y="3733800"/>
            <a:ext cx="2895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101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A.D.</a:t>
            </a:r>
          </a:p>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pitchFamily="2" charset="2"/>
              <a:buNone/>
              <a:tabLst/>
              <a:defRPr/>
            </a:pP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We look </a:t>
            </a:r>
            <a:br>
              <a:rPr kumimoji="0" lang="en-US" altLang="en-US" sz="3200" b="0" i="0" u="none" strike="noStrike" kern="1200" cap="none" spc="0" normalizeH="0" baseline="0" noProof="0">
                <a:ln>
                  <a:noFill/>
                </a:ln>
                <a:solidFill>
                  <a:srgbClr val="FFFFFF"/>
                </a:solidFill>
                <a:effectLst/>
                <a:uLnTx/>
                <a:uFillTx/>
                <a:latin typeface="Helvetica" charset="0"/>
                <a:ea typeface="Osaka" charset="-128"/>
              </a:rPr>
            </a:br>
            <a:r>
              <a:rPr kumimoji="0" lang="en-US" altLang="en-US" sz="3200" b="0" i="0" u="none" strike="noStrike" kern="1200" cap="none" spc="0" normalizeH="0" baseline="0" noProof="0">
                <a:ln>
                  <a:noFill/>
                </a:ln>
                <a:solidFill>
                  <a:srgbClr val="FFFFFF"/>
                </a:solidFill>
                <a:effectLst/>
                <a:uLnTx/>
                <a:uFillTx/>
                <a:latin typeface="Helvetica" charset="0"/>
                <a:ea typeface="Osaka" charset="-128"/>
              </a:rPr>
              <a:t>back at the Cross of Christ</a:t>
            </a:r>
          </a:p>
        </p:txBody>
      </p:sp>
      <p:sp>
        <p:nvSpPr>
          <p:cNvPr id="19866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198664" name="AutoShape 1032"/>
          <p:cNvSpPr>
            <a:spLocks noChangeArrowheads="1"/>
          </p:cNvSpPr>
          <p:nvPr/>
        </p:nvSpPr>
        <p:spPr bwMode="auto">
          <a:xfrm rot="10800000">
            <a:off x="53340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ahoma" pitchFamily="34" charset="0"/>
              <a:ea typeface="MS PGothic" pitchFamily="34" charset="-128"/>
            </a:endParaRPr>
          </a:p>
        </p:txBody>
      </p:sp>
      <p:sp>
        <p:nvSpPr>
          <p:cNvPr id="19866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S PGothic" pitchFamily="34" charset="-128"/>
              </a:rPr>
              <a:t>The Centrality of the Cross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98663"/>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nodeType="afterEffect">
                                  <p:stCondLst>
                                    <p:cond delay="0"/>
                                  </p:stCondLst>
                                  <p:childTnLst>
                                    <p:set>
                                      <p:cBhvr>
                                        <p:cTn id="9" dur="1" fill="hold">
                                          <p:stCondLst>
                                            <p:cond delay="0"/>
                                          </p:stCondLst>
                                        </p:cTn>
                                        <p:tgtEl>
                                          <p:spTgt spid="19866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8662"/>
                                        </p:tgtEl>
                                        <p:attrNameLst>
                                          <p:attrName>style.visibility</p:attrName>
                                        </p:attrNameLst>
                                      </p:cBhvr>
                                      <p:to>
                                        <p:strVal val="visible"/>
                                      </p:to>
                                    </p:set>
                                  </p:childTnLst>
                                </p:cTn>
                              </p:par>
                            </p:childTnLst>
                          </p:cTn>
                        </p:par>
                        <p:par>
                          <p:cTn id="14" fill="hold" nodeType="afterGroup">
                            <p:stCondLst>
                              <p:cond delay="0"/>
                            </p:stCondLst>
                            <p:childTnLst>
                              <p:par>
                                <p:cTn id="15" presetID="22" presetClass="entr" presetSubtype="2" fill="hold" grpId="0" nodeType="afterEffect">
                                  <p:stCondLst>
                                    <p:cond delay="0"/>
                                  </p:stCondLst>
                                  <p:childTnLst>
                                    <p:set>
                                      <p:cBhvr>
                                        <p:cTn id="16" dur="1" fill="hold">
                                          <p:stCondLst>
                                            <p:cond delay="0"/>
                                          </p:stCondLst>
                                        </p:cTn>
                                        <p:tgtEl>
                                          <p:spTgt spid="198664"/>
                                        </p:tgtEl>
                                        <p:attrNameLst>
                                          <p:attrName>style.visibility</p:attrName>
                                        </p:attrNameLst>
                                      </p:cBhvr>
                                      <p:to>
                                        <p:strVal val="visible"/>
                                      </p:to>
                                    </p:set>
                                    <p:animEffect transition="in" filter="wipe(right)">
                                      <p:cBhvr>
                                        <p:cTn id="17" dur="500"/>
                                        <p:tgtEl>
                                          <p:spTgt spid="19866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0" fill="hold" grpId="0" nodeType="clickEffect">
                                  <p:stCondLst>
                                    <p:cond delay="0"/>
                                  </p:stCondLst>
                                  <p:childTnLst>
                                    <p:set>
                                      <p:cBhvr>
                                        <p:cTn id="21" dur="1" fill="hold">
                                          <p:stCondLst>
                                            <p:cond delay="0"/>
                                          </p:stCondLst>
                                        </p:cTn>
                                        <p:tgtEl>
                                          <p:spTgt spid="198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p:bldP spid="198663" grpId="0" animBg="1"/>
      <p:bldP spid="198664" grpId="0" animBg="1"/>
      <p:bldP spid="1986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967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ＭＳ Ｐゴシック" charset="0"/>
              </a:rPr>
              <a:t>Antitype</a:t>
            </a:r>
          </a:p>
        </p:txBody>
      </p:sp>
      <p:sp>
        <p:nvSpPr>
          <p:cNvPr id="521218" name="Rectangle 1026"/>
          <p:cNvSpPr>
            <a:spLocks noGrp="1" noChangeArrowheads="1"/>
          </p:cNvSpPr>
          <p:nvPr>
            <p:ph type="ctrTitle"/>
          </p:nvPr>
        </p:nvSpPr>
        <p:spPr>
          <a:xfrm>
            <a:off x="0" y="0"/>
            <a:ext cx="6619875" cy="692696"/>
          </a:xfrm>
          <a:solidFill>
            <a:srgbClr val="006600"/>
          </a:solidFill>
          <a:effectLst>
            <a:outerShdw blurRad="63500" dist="35921" dir="2700000" algn="ctr" rotWithShape="0">
              <a:schemeClr val="bg2">
                <a:alpha val="74998"/>
              </a:schemeClr>
            </a:outerShdw>
          </a:effectLst>
        </p:spPr>
        <p:txBody>
          <a:bodyPr/>
          <a:lstStyle/>
          <a:p>
            <a:pPr>
              <a:defRPr/>
            </a:pP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Salvation &amp; Sanctification</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376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OT</a:t>
            </a:r>
          </a:p>
        </p:txBody>
      </p:sp>
      <p:sp>
        <p:nvSpPr>
          <p:cNvPr id="521221" name="Text Box 1029"/>
          <p:cNvSpPr txBox="1">
            <a:spLocks noChangeArrowheads="1"/>
          </p:cNvSpPr>
          <p:nvPr/>
        </p:nvSpPr>
        <p:spPr bwMode="auto">
          <a:xfrm>
            <a:off x="76200" y="5243513"/>
            <a:ext cx="595313" cy="427037"/>
          </a:xfrm>
          <a:prstGeom prst="rect">
            <a:avLst/>
          </a:prstGeom>
          <a:noFill/>
          <a:ln w="12700" cap="sq">
            <a:noFill/>
            <a:miter lim="800000"/>
            <a:headEnd/>
            <a:tailEnd/>
          </a:ln>
          <a:effectLst>
            <a:outerShdw blurRad="63500" dist="107763" dir="18900000" algn="ctr" rotWithShape="0">
              <a:schemeClr val="bg2"/>
            </a:outerShdw>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charset="0"/>
                <a:ea typeface="ＭＳ Ｐゴシック" charset="0"/>
                <a:cs typeface="Times New Roman" charset="0"/>
              </a:rPr>
              <a:t>NT</a:t>
            </a:r>
          </a:p>
        </p:txBody>
      </p:sp>
      <p:sp>
        <p:nvSpPr>
          <p:cNvPr id="521222" name="Rectangle 1030"/>
          <p:cNvSpPr>
            <a:spLocks noChangeArrowheads="1"/>
          </p:cNvSpPr>
          <p:nvPr/>
        </p:nvSpPr>
        <p:spPr bwMode="auto">
          <a:xfrm>
            <a:off x="2433637" y="5157192"/>
            <a:ext cx="2282379"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Salvation </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10:1-4)</a:t>
            </a:r>
          </a:p>
        </p:txBody>
      </p:sp>
      <p:sp>
        <p:nvSpPr>
          <p:cNvPr id="521223" name="Rectangle 1031"/>
          <p:cNvSpPr>
            <a:spLocks noChangeArrowheads="1"/>
          </p:cNvSpPr>
          <p:nvPr/>
        </p:nvSpPr>
        <p:spPr bwMode="auto">
          <a:xfrm>
            <a:off x="762000" y="836712"/>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Man</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Role</a:t>
            </a:r>
          </a:p>
        </p:txBody>
      </p:sp>
      <p:sp>
        <p:nvSpPr>
          <p:cNvPr id="521224" name="Rectangle 1032"/>
          <p:cNvSpPr>
            <a:spLocks noChangeArrowheads="1"/>
          </p:cNvSpPr>
          <p:nvPr/>
        </p:nvSpPr>
        <p:spPr bwMode="auto">
          <a:xfrm>
            <a:off x="2541588" y="836712"/>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God</a:t>
            </a:r>
            <a:r>
              <a:rPr kumimoji="1" lang="uk-UA"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a:t>
            </a:r>
            <a:r>
              <a:rPr kumimoji="1" lang="en-US" sz="28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s Response</a:t>
            </a:r>
          </a:p>
        </p:txBody>
      </p:sp>
      <p:sp>
        <p:nvSpPr>
          <p:cNvPr id="521225" name="Rectangle 1033"/>
          <p:cNvSpPr>
            <a:spLocks noChangeArrowheads="1"/>
          </p:cNvSpPr>
          <p:nvPr/>
        </p:nvSpPr>
        <p:spPr bwMode="auto">
          <a:xfrm>
            <a:off x="762000" y="1827312"/>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God</a:t>
            </a:r>
            <a:r>
              <a:rPr kumimoji="1" lang="fr-FR"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as offered</a:t>
            </a: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 Passover Lamb</a:t>
            </a:r>
          </a:p>
        </p:txBody>
      </p:sp>
      <p:sp>
        <p:nvSpPr>
          <p:cNvPr id="521226" name="Rectangle 1034"/>
          <p:cNvSpPr>
            <a:spLocks noChangeArrowheads="1"/>
          </p:cNvSpPr>
          <p:nvPr/>
        </p:nvSpPr>
        <p:spPr bwMode="auto">
          <a:xfrm>
            <a:off x="762000" y="5089202"/>
            <a:ext cx="1721768" cy="1796182"/>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Faith in Christ as Lamb of God (1 Cor. 5:7)</a:t>
            </a:r>
          </a:p>
        </p:txBody>
      </p:sp>
      <p:sp>
        <p:nvSpPr>
          <p:cNvPr id="521227" name="Rectangle 1035"/>
          <p:cNvSpPr>
            <a:spLocks noChangeArrowheads="1"/>
          </p:cNvSpPr>
          <p:nvPr/>
        </p:nvSpPr>
        <p:spPr bwMode="auto">
          <a:xfrm>
            <a:off x="4648200" y="1979712"/>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Journey to Canaan</a:t>
            </a:r>
          </a:p>
        </p:txBody>
      </p:sp>
      <p:sp>
        <p:nvSpPr>
          <p:cNvPr id="521228" name="Rectangle 1036"/>
          <p:cNvSpPr>
            <a:spLocks noChangeArrowheads="1"/>
          </p:cNvSpPr>
          <p:nvPr/>
        </p:nvSpPr>
        <p:spPr bwMode="auto">
          <a:xfrm>
            <a:off x="4633912" y="5157192"/>
            <a:ext cx="2170335"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Growth</a:t>
            </a:r>
            <a:b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(1 Cor. 10:5)</a:t>
            </a:r>
          </a:p>
        </p:txBody>
      </p:sp>
      <p:sp>
        <p:nvSpPr>
          <p:cNvPr id="521229" name="Rectangle 1037"/>
          <p:cNvSpPr>
            <a:spLocks noChangeArrowheads="1"/>
          </p:cNvSpPr>
          <p:nvPr/>
        </p:nvSpPr>
        <p:spPr bwMode="auto">
          <a:xfrm>
            <a:off x="4724400" y="836712"/>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Life of Faith</a:t>
            </a: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Positional Sanctification</a:t>
            </a: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Progressive Sanctification</a:t>
            </a:r>
          </a:p>
        </p:txBody>
      </p:sp>
      <p:sp>
        <p:nvSpPr>
          <p:cNvPr id="521232" name="Rectangle 1040"/>
          <p:cNvSpPr>
            <a:spLocks noChangeArrowheads="1"/>
          </p:cNvSpPr>
          <p:nvPr/>
        </p:nvSpPr>
        <p:spPr bwMode="auto">
          <a:xfrm>
            <a:off x="6853238" y="1979712"/>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Sacrifices</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(Sin, Guilt)</a:t>
            </a:r>
          </a:p>
        </p:txBody>
      </p:sp>
      <p:sp>
        <p:nvSpPr>
          <p:cNvPr id="521233" name="Rectangle 1041"/>
          <p:cNvSpPr>
            <a:spLocks noChangeArrowheads="1"/>
          </p:cNvSpPr>
          <p:nvPr/>
        </p:nvSpPr>
        <p:spPr bwMode="auto">
          <a:xfrm>
            <a:off x="6853238" y="5157192"/>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t"/>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Confession</a:t>
            </a:r>
            <a:b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br>
            <a:r>
              <a:rPr kumimoji="1" lang="en-US" sz="24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(1 John 1:9)</a:t>
            </a:r>
          </a:p>
        </p:txBody>
      </p:sp>
      <p:sp>
        <p:nvSpPr>
          <p:cNvPr id="521234" name="Rectangle 1042"/>
          <p:cNvSpPr>
            <a:spLocks noChangeArrowheads="1"/>
          </p:cNvSpPr>
          <p:nvPr/>
        </p:nvSpPr>
        <p:spPr bwMode="auto">
          <a:xfrm>
            <a:off x="6929438" y="836712"/>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800" b="1" i="0" u="none" strike="noStrike" kern="1200" cap="none" spc="0" normalizeH="0" baseline="0" noProof="0">
                <a:ln>
                  <a:noFill/>
                </a:ln>
                <a:solidFill>
                  <a:srgbClr val="FFFFFF"/>
                </a:solidFill>
                <a:effectLst/>
                <a:uLnTx/>
                <a:uFillTx/>
                <a:latin typeface="Arial" pitchFamily="-111" charset="0"/>
                <a:ea typeface="Times New Roman" pitchFamily="-111" charset="0"/>
                <a:cs typeface="Times New Roman" pitchFamily="-111" charset="0"/>
              </a:rPr>
              <a:t>Restored Fellowship</a:t>
            </a:r>
          </a:p>
        </p:txBody>
      </p:sp>
      <p:sp>
        <p:nvSpPr>
          <p:cNvPr id="521238" name="AutoShape 1046"/>
          <p:cNvSpPr>
            <a:spLocks noChangeArrowheads="1"/>
          </p:cNvSpPr>
          <p:nvPr/>
        </p:nvSpPr>
        <p:spPr bwMode="auto">
          <a:xfrm rot="5400000">
            <a:off x="26033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39" name="AutoShape 1047"/>
          <p:cNvSpPr>
            <a:spLocks noChangeArrowheads="1"/>
          </p:cNvSpPr>
          <p:nvPr/>
        </p:nvSpPr>
        <p:spPr bwMode="auto">
          <a:xfrm rot="5400000">
            <a:off x="46099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521240" name="AutoShape 1048"/>
          <p:cNvSpPr>
            <a:spLocks noChangeArrowheads="1"/>
          </p:cNvSpPr>
          <p:nvPr/>
        </p:nvSpPr>
        <p:spPr bwMode="auto">
          <a:xfrm rot="5400000">
            <a:off x="6616539" y="3548323"/>
            <a:ext cx="1702122" cy="1371600"/>
          </a:xfrm>
          <a:prstGeom prst="chevron">
            <a:avLst>
              <a:gd name="adj" fmla="val 31944"/>
            </a:avLst>
          </a:prstGeom>
          <a:solidFill>
            <a:srgbClr val="66FFCC"/>
          </a:solidFill>
          <a:ln w="38100" cap="sq">
            <a:solidFill>
              <a:schemeClr val="bg2"/>
            </a:solidFill>
            <a:miter lim="800000"/>
            <a:headEnd/>
            <a:tailEnd/>
          </a:ln>
        </p:spPr>
        <p:txBody>
          <a:bodyPr rot="10800000" vert="eaVert" wrap="none" lIns="0" tIns="0" rIns="0" bIns="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Type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rPr>
              <a:t>Antitype</a:t>
            </a:r>
          </a:p>
        </p:txBody>
      </p:sp>
      <p:sp>
        <p:nvSpPr>
          <p:cNvPr id="23" name="Text Box 1045"/>
          <p:cNvSpPr txBox="1">
            <a:spLocks noChangeArrowheads="1"/>
          </p:cNvSpPr>
          <p:nvPr/>
        </p:nvSpPr>
        <p:spPr bwMode="auto">
          <a:xfrm>
            <a:off x="8301038" y="74613"/>
            <a:ext cx="684212"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121a</a:t>
            </a: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4" name="Rectangle 1033"/>
          <p:cNvSpPr>
            <a:spLocks noChangeArrowheads="1"/>
          </p:cNvSpPr>
          <p:nvPr/>
        </p:nvSpPr>
        <p:spPr bwMode="auto">
          <a:xfrm>
            <a:off x="2627313" y="2122587"/>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marL="0" marR="0" lvl="0" indent="0" algn="l" defTabSz="914400" rtl="0" eaLnBrk="0" fontAlgn="base" latinLnBrk="0" hangingPunct="0">
              <a:lnSpc>
                <a:spcPct val="90000"/>
              </a:lnSpc>
              <a:spcBef>
                <a:spcPct val="20000"/>
              </a:spcBef>
              <a:spcAft>
                <a:spcPct val="0"/>
              </a:spcAft>
              <a:buClrTx/>
              <a:buSzPct val="80000"/>
              <a:buFont typeface="Wingdings" pitchFamily="-111" charset="2"/>
              <a:buNone/>
              <a:tabLst/>
              <a:defRPr/>
            </a:pPr>
            <a:r>
              <a:rPr kumimoji="1" lang="en-US" sz="2400" b="1" i="0" u="none" strike="noStrike" kern="1200" cap="none" spc="0" normalizeH="0" baseline="0" noProof="0" dirty="0">
                <a:ln>
                  <a:noFill/>
                </a:ln>
                <a:solidFill>
                  <a:srgbClr val="FFFFFF"/>
                </a:solidFill>
                <a:effectLst/>
                <a:uLnTx/>
                <a:uFillTx/>
                <a:latin typeface="Arial" pitchFamily="-111" charset="0"/>
                <a:ea typeface="Times New Roman" pitchFamily="-111" charset="0"/>
                <a:cs typeface="Times New Roman" pitchFamily="-111" charset="0"/>
              </a:rPr>
              <a:t>Exodus</a:t>
            </a:r>
          </a:p>
        </p:txBody>
      </p:sp>
    </p:spTree>
    <p:extLst>
      <p:ext uri="{BB962C8B-B14F-4D97-AF65-F5344CB8AC3E}">
        <p14:creationId xmlns:p14="http://schemas.microsoft.com/office/powerpoint/2010/main" val="689601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chemeClr val="bg1"/>
            </a:gs>
            <a:gs pos="36000">
              <a:srgbClr val="800000"/>
            </a:gs>
          </a:gsLst>
          <a:lin ang="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t="19596" b="25309"/>
          <a:stretch/>
        </p:blipFill>
        <p:spPr>
          <a:xfrm rot="5400000">
            <a:off x="-2017577" y="1996615"/>
            <a:ext cx="6895413" cy="2827356"/>
          </a:xfrm>
          <a:prstGeom prst="rect">
            <a:avLst/>
          </a:prstGeom>
        </p:spPr>
      </p:pic>
      <p:sp>
        <p:nvSpPr>
          <p:cNvPr id="518147" name="Rectangle 1027"/>
          <p:cNvSpPr>
            <a:spLocks noGrp="1" noRot="1" noChangeArrowheads="1"/>
          </p:cNvSpPr>
          <p:nvPr>
            <p:ph type="title"/>
          </p:nvPr>
        </p:nvSpPr>
        <p:spPr>
          <a:xfrm>
            <a:off x="2555776" y="116632"/>
            <a:ext cx="5624736" cy="914400"/>
          </a:xfrm>
          <a:solidFill>
            <a:schemeClr val="accent1">
              <a:lumMod val="20000"/>
              <a:lumOff val="80000"/>
            </a:schemeClr>
          </a:solidFill>
        </p:spPr>
        <p:txBody>
          <a:bodyPr/>
          <a:lstStyle/>
          <a:p>
            <a:pPr eaLnBrk="1" hangingPunct="1">
              <a:defRPr/>
            </a:pPr>
            <a:r>
              <a:rPr kumimoji="1" lang="en-US" sz="3600" b="1" dirty="0">
                <a:solidFill>
                  <a:schemeClr val="tx1"/>
                </a:solidFill>
                <a:ea typeface="ＭＳ Ｐゴシック" charset="0"/>
              </a:rPr>
              <a:t>OT Forgiveness of Sin</a:t>
            </a:r>
          </a:p>
        </p:txBody>
      </p:sp>
      <p:sp>
        <p:nvSpPr>
          <p:cNvPr id="6" name="Rectangle 1027"/>
          <p:cNvSpPr txBox="1">
            <a:spLocks noRot="1" noChangeArrowheads="1"/>
          </p:cNvSpPr>
          <p:nvPr/>
        </p:nvSpPr>
        <p:spPr bwMode="auto">
          <a:xfrm>
            <a:off x="3059832" y="134076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Pipe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Relationship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(never changing)</a:t>
            </a:r>
          </a:p>
        </p:txBody>
      </p:sp>
      <p:sp>
        <p:nvSpPr>
          <p:cNvPr id="7" name="Rectangle 1027"/>
          <p:cNvSpPr txBox="1">
            <a:spLocks noRot="1" noChangeArrowheads="1"/>
          </p:cNvSpPr>
          <p:nvPr/>
        </p:nvSpPr>
        <p:spPr bwMode="auto">
          <a:xfrm>
            <a:off x="3059832" y="2960948"/>
            <a:ext cx="6084168"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Clog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Fellowship</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with God (hindered by sin)</a:t>
            </a:r>
          </a:p>
        </p:txBody>
      </p:sp>
      <p:sp>
        <p:nvSpPr>
          <p:cNvPr id="8" name="Rectangle 1027"/>
          <p:cNvSpPr txBox="1">
            <a:spLocks noRot="1" noChangeArrowheads="1"/>
          </p:cNvSpPr>
          <p:nvPr/>
        </p:nvSpPr>
        <p:spPr bwMode="auto">
          <a:xfrm>
            <a:off x="3059832" y="4581128"/>
            <a:ext cx="608416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Sacrifices = </a:t>
            </a:r>
            <a:r>
              <a:rPr kumimoji="1"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Confession</a:t>
            </a:r>
            <a:r>
              <a:rPr kumimoji="1"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of Sin (sin forgiven to restore fellowship but relationship was never threatened)</a:t>
            </a:r>
          </a:p>
        </p:txBody>
      </p:sp>
      <p:sp>
        <p:nvSpPr>
          <p:cNvPr id="4" name="Left Arrow 3"/>
          <p:cNvSpPr/>
          <p:nvPr/>
        </p:nvSpPr>
        <p:spPr bwMode="auto">
          <a:xfrm>
            <a:off x="1986322" y="1556792"/>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5" name="Freeform 4"/>
          <p:cNvSpPr/>
          <p:nvPr/>
        </p:nvSpPr>
        <p:spPr>
          <a:xfrm>
            <a:off x="1159852" y="3145599"/>
            <a:ext cx="594224" cy="427327"/>
          </a:xfrm>
          <a:custGeom>
            <a:avLst/>
            <a:gdLst>
              <a:gd name="connsiteX0" fmla="*/ 0 w 594224"/>
              <a:gd name="connsiteY0" fmla="*/ 154313 h 427327"/>
              <a:gd name="connsiteX1" fmla="*/ 59347 w 594224"/>
              <a:gd name="connsiteY1" fmla="*/ 201793 h 427327"/>
              <a:gd name="connsiteX2" fmla="*/ 83087 w 594224"/>
              <a:gd name="connsiteY2" fmla="*/ 178053 h 427327"/>
              <a:gd name="connsiteX3" fmla="*/ 118695 w 594224"/>
              <a:gd name="connsiteY3" fmla="*/ 166183 h 427327"/>
              <a:gd name="connsiteX4" fmla="*/ 201782 w 594224"/>
              <a:gd name="connsiteY4" fmla="*/ 142443 h 427327"/>
              <a:gd name="connsiteX5" fmla="*/ 272999 w 594224"/>
              <a:gd name="connsiteY5" fmla="*/ 154313 h 427327"/>
              <a:gd name="connsiteX6" fmla="*/ 284869 w 594224"/>
              <a:gd name="connsiteY6" fmla="*/ 189923 h 427327"/>
              <a:gd name="connsiteX7" fmla="*/ 237391 w 594224"/>
              <a:gd name="connsiteY7" fmla="*/ 284885 h 427327"/>
              <a:gd name="connsiteX8" fmla="*/ 320477 w 594224"/>
              <a:gd name="connsiteY8" fmla="*/ 379846 h 427327"/>
              <a:gd name="connsiteX9" fmla="*/ 439173 w 594224"/>
              <a:gd name="connsiteY9" fmla="*/ 367976 h 427327"/>
              <a:gd name="connsiteX10" fmla="*/ 462912 w 594224"/>
              <a:gd name="connsiteY10" fmla="*/ 320495 h 427327"/>
              <a:gd name="connsiteX11" fmla="*/ 534129 w 594224"/>
              <a:gd name="connsiteY11" fmla="*/ 296755 h 427327"/>
              <a:gd name="connsiteX12" fmla="*/ 557868 w 594224"/>
              <a:gd name="connsiteY12" fmla="*/ 154313 h 427327"/>
              <a:gd name="connsiteX13" fmla="*/ 581607 w 594224"/>
              <a:gd name="connsiteY13" fmla="*/ 130572 h 427327"/>
              <a:gd name="connsiteX14" fmla="*/ 569738 w 594224"/>
              <a:gd name="connsiteY14" fmla="*/ 213664 h 427327"/>
              <a:gd name="connsiteX15" fmla="*/ 522260 w 594224"/>
              <a:gd name="connsiteY15" fmla="*/ 225534 h 427327"/>
              <a:gd name="connsiteX16" fmla="*/ 439173 w 594224"/>
              <a:gd name="connsiteY16" fmla="*/ 213664 h 427327"/>
              <a:gd name="connsiteX17" fmla="*/ 427303 w 594224"/>
              <a:gd name="connsiteY17" fmla="*/ 166183 h 427327"/>
              <a:gd name="connsiteX18" fmla="*/ 367956 w 594224"/>
              <a:gd name="connsiteY18" fmla="*/ 106832 h 427327"/>
              <a:gd name="connsiteX19" fmla="*/ 344216 w 594224"/>
              <a:gd name="connsiteY19" fmla="*/ 142443 h 427327"/>
              <a:gd name="connsiteX20" fmla="*/ 332347 w 594224"/>
              <a:gd name="connsiteY20" fmla="*/ 189923 h 427327"/>
              <a:gd name="connsiteX21" fmla="*/ 296738 w 594224"/>
              <a:gd name="connsiteY21" fmla="*/ 201793 h 427327"/>
              <a:gd name="connsiteX22" fmla="*/ 201782 w 594224"/>
              <a:gd name="connsiteY22" fmla="*/ 189923 h 427327"/>
              <a:gd name="connsiteX23" fmla="*/ 166173 w 594224"/>
              <a:gd name="connsiteY23" fmla="*/ 201793 h 427327"/>
              <a:gd name="connsiteX24" fmla="*/ 154304 w 594224"/>
              <a:gd name="connsiteY24" fmla="*/ 154313 h 427327"/>
              <a:gd name="connsiteX25" fmla="*/ 130565 w 594224"/>
              <a:gd name="connsiteY25" fmla="*/ 130572 h 427327"/>
              <a:gd name="connsiteX26" fmla="*/ 130565 w 594224"/>
              <a:gd name="connsiteY26" fmla="*/ 284885 h 427327"/>
              <a:gd name="connsiteX27" fmla="*/ 178043 w 594224"/>
              <a:gd name="connsiteY27" fmla="*/ 308625 h 427327"/>
              <a:gd name="connsiteX28" fmla="*/ 213651 w 594224"/>
              <a:gd name="connsiteY28" fmla="*/ 344236 h 427327"/>
              <a:gd name="connsiteX29" fmla="*/ 261130 w 594224"/>
              <a:gd name="connsiteY29" fmla="*/ 332366 h 427327"/>
              <a:gd name="connsiteX30" fmla="*/ 427303 w 594224"/>
              <a:gd name="connsiteY30" fmla="*/ 320495 h 427327"/>
              <a:gd name="connsiteX31" fmla="*/ 451042 w 594224"/>
              <a:gd name="connsiteY31" fmla="*/ 284885 h 427327"/>
              <a:gd name="connsiteX32" fmla="*/ 439173 w 594224"/>
              <a:gd name="connsiteY32" fmla="*/ 142443 h 427327"/>
              <a:gd name="connsiteX33" fmla="*/ 534129 w 594224"/>
              <a:gd name="connsiteY33" fmla="*/ 166183 h 427327"/>
              <a:gd name="connsiteX34" fmla="*/ 498521 w 594224"/>
              <a:gd name="connsiteY34" fmla="*/ 59351 h 427327"/>
              <a:gd name="connsiteX35" fmla="*/ 391695 w 594224"/>
              <a:gd name="connsiteY35" fmla="*/ 0 h 427327"/>
              <a:gd name="connsiteX36" fmla="*/ 332347 w 594224"/>
              <a:gd name="connsiteY36" fmla="*/ 11870 h 427327"/>
              <a:gd name="connsiteX37" fmla="*/ 308608 w 594224"/>
              <a:gd name="connsiteY37" fmla="*/ 47481 h 427327"/>
              <a:gd name="connsiteX38" fmla="*/ 272999 w 594224"/>
              <a:gd name="connsiteY38" fmla="*/ 59351 h 427327"/>
              <a:gd name="connsiteX39" fmla="*/ 249260 w 594224"/>
              <a:gd name="connsiteY39" fmla="*/ 83092 h 427327"/>
              <a:gd name="connsiteX40" fmla="*/ 213651 w 594224"/>
              <a:gd name="connsiteY40" fmla="*/ 94962 h 427327"/>
              <a:gd name="connsiteX41" fmla="*/ 201782 w 594224"/>
              <a:gd name="connsiteY41" fmla="*/ 130572 h 427327"/>
              <a:gd name="connsiteX42" fmla="*/ 189912 w 594224"/>
              <a:gd name="connsiteY42" fmla="*/ 308625 h 427327"/>
              <a:gd name="connsiteX43" fmla="*/ 94956 w 594224"/>
              <a:gd name="connsiteY43" fmla="*/ 296755 h 427327"/>
              <a:gd name="connsiteX44" fmla="*/ 83087 w 594224"/>
              <a:gd name="connsiteY44" fmla="*/ 261144 h 427327"/>
              <a:gd name="connsiteX45" fmla="*/ 166173 w 594224"/>
              <a:gd name="connsiteY45" fmla="*/ 344236 h 427327"/>
              <a:gd name="connsiteX46" fmla="*/ 237391 w 594224"/>
              <a:gd name="connsiteY46" fmla="*/ 379846 h 427327"/>
              <a:gd name="connsiteX47" fmla="*/ 261130 w 594224"/>
              <a:gd name="connsiteY47" fmla="*/ 403587 h 427327"/>
              <a:gd name="connsiteX48" fmla="*/ 332347 w 594224"/>
              <a:gd name="connsiteY48" fmla="*/ 427327 h 427327"/>
              <a:gd name="connsiteX49" fmla="*/ 415434 w 594224"/>
              <a:gd name="connsiteY49" fmla="*/ 415457 h 427327"/>
              <a:gd name="connsiteX50" fmla="*/ 451042 w 594224"/>
              <a:gd name="connsiteY50" fmla="*/ 379846 h 427327"/>
              <a:gd name="connsiteX51" fmla="*/ 462912 w 594224"/>
              <a:gd name="connsiteY51" fmla="*/ 273015 h 42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94224" h="427327">
                <a:moveTo>
                  <a:pt x="0" y="154313"/>
                </a:moveTo>
                <a:cubicBezTo>
                  <a:pt x="19782" y="170140"/>
                  <a:pt x="34988" y="194833"/>
                  <a:pt x="59347" y="201793"/>
                </a:cubicBezTo>
                <a:cubicBezTo>
                  <a:pt x="70108" y="204868"/>
                  <a:pt x="73491" y="183811"/>
                  <a:pt x="83087" y="178053"/>
                </a:cubicBezTo>
                <a:cubicBezTo>
                  <a:pt x="93815" y="171616"/>
                  <a:pt x="106665" y="169620"/>
                  <a:pt x="118695" y="166183"/>
                </a:cubicBezTo>
                <a:cubicBezTo>
                  <a:pt x="223031" y="136371"/>
                  <a:pt x="116398" y="170905"/>
                  <a:pt x="201782" y="142443"/>
                </a:cubicBezTo>
                <a:cubicBezTo>
                  <a:pt x="225521" y="146400"/>
                  <a:pt x="252104" y="142372"/>
                  <a:pt x="272999" y="154313"/>
                </a:cubicBezTo>
                <a:cubicBezTo>
                  <a:pt x="283862" y="160521"/>
                  <a:pt x="284869" y="177411"/>
                  <a:pt x="284869" y="189923"/>
                </a:cubicBezTo>
                <a:cubicBezTo>
                  <a:pt x="284869" y="280854"/>
                  <a:pt x="293442" y="266200"/>
                  <a:pt x="237391" y="284885"/>
                </a:cubicBezTo>
                <a:cubicBezTo>
                  <a:pt x="292782" y="367976"/>
                  <a:pt x="261129" y="340279"/>
                  <a:pt x="320477" y="379846"/>
                </a:cubicBezTo>
                <a:cubicBezTo>
                  <a:pt x="360042" y="375889"/>
                  <a:pt x="402469" y="383270"/>
                  <a:pt x="439173" y="367976"/>
                </a:cubicBezTo>
                <a:cubicBezTo>
                  <a:pt x="455507" y="361170"/>
                  <a:pt x="448756" y="331112"/>
                  <a:pt x="462912" y="320495"/>
                </a:cubicBezTo>
                <a:cubicBezTo>
                  <a:pt x="482930" y="305481"/>
                  <a:pt x="534129" y="296755"/>
                  <a:pt x="534129" y="296755"/>
                </a:cubicBezTo>
                <a:cubicBezTo>
                  <a:pt x="535097" y="289977"/>
                  <a:pt x="550431" y="171667"/>
                  <a:pt x="557868" y="154313"/>
                </a:cubicBezTo>
                <a:cubicBezTo>
                  <a:pt x="562276" y="144027"/>
                  <a:pt x="573694" y="138486"/>
                  <a:pt x="581607" y="130572"/>
                </a:cubicBezTo>
                <a:cubicBezTo>
                  <a:pt x="592759" y="164030"/>
                  <a:pt x="608001" y="181777"/>
                  <a:pt x="569738" y="213664"/>
                </a:cubicBezTo>
                <a:cubicBezTo>
                  <a:pt x="557206" y="224108"/>
                  <a:pt x="538086" y="221577"/>
                  <a:pt x="522260" y="225534"/>
                </a:cubicBezTo>
                <a:cubicBezTo>
                  <a:pt x="494564" y="221577"/>
                  <a:pt x="462897" y="228492"/>
                  <a:pt x="439173" y="213664"/>
                </a:cubicBezTo>
                <a:cubicBezTo>
                  <a:pt x="425339" y="205017"/>
                  <a:pt x="433729" y="181178"/>
                  <a:pt x="427303" y="166183"/>
                </a:cubicBezTo>
                <a:cubicBezTo>
                  <a:pt x="411477" y="129253"/>
                  <a:pt x="399609" y="127935"/>
                  <a:pt x="367956" y="106832"/>
                </a:cubicBezTo>
                <a:cubicBezTo>
                  <a:pt x="360043" y="118702"/>
                  <a:pt x="349836" y="129330"/>
                  <a:pt x="344216" y="142443"/>
                </a:cubicBezTo>
                <a:cubicBezTo>
                  <a:pt x="337790" y="157438"/>
                  <a:pt x="342538" y="177184"/>
                  <a:pt x="332347" y="189923"/>
                </a:cubicBezTo>
                <a:cubicBezTo>
                  <a:pt x="324531" y="199693"/>
                  <a:pt x="308608" y="197836"/>
                  <a:pt x="296738" y="201793"/>
                </a:cubicBezTo>
                <a:cubicBezTo>
                  <a:pt x="265086" y="197836"/>
                  <a:pt x="233680" y="189923"/>
                  <a:pt x="201782" y="189923"/>
                </a:cubicBezTo>
                <a:cubicBezTo>
                  <a:pt x="189270" y="189923"/>
                  <a:pt x="176182" y="209300"/>
                  <a:pt x="166173" y="201793"/>
                </a:cubicBezTo>
                <a:cubicBezTo>
                  <a:pt x="153122" y="192005"/>
                  <a:pt x="161599" y="168905"/>
                  <a:pt x="154304" y="154313"/>
                </a:cubicBezTo>
                <a:cubicBezTo>
                  <a:pt x="149299" y="144303"/>
                  <a:pt x="138478" y="138486"/>
                  <a:pt x="130565" y="130572"/>
                </a:cubicBezTo>
                <a:cubicBezTo>
                  <a:pt x="111929" y="186483"/>
                  <a:pt x="98992" y="209107"/>
                  <a:pt x="130565" y="284885"/>
                </a:cubicBezTo>
                <a:cubicBezTo>
                  <a:pt x="137370" y="301218"/>
                  <a:pt x="162217" y="300712"/>
                  <a:pt x="178043" y="308625"/>
                </a:cubicBezTo>
                <a:cubicBezTo>
                  <a:pt x="189912" y="320495"/>
                  <a:pt x="197510" y="339624"/>
                  <a:pt x="213651" y="344236"/>
                </a:cubicBezTo>
                <a:cubicBezTo>
                  <a:pt x="229337" y="348718"/>
                  <a:pt x="244916" y="334168"/>
                  <a:pt x="261130" y="332366"/>
                </a:cubicBezTo>
                <a:cubicBezTo>
                  <a:pt x="316322" y="326233"/>
                  <a:pt x="371912" y="324452"/>
                  <a:pt x="427303" y="320495"/>
                </a:cubicBezTo>
                <a:cubicBezTo>
                  <a:pt x="435216" y="308625"/>
                  <a:pt x="450093" y="299119"/>
                  <a:pt x="451042" y="284885"/>
                </a:cubicBezTo>
                <a:cubicBezTo>
                  <a:pt x="454211" y="237345"/>
                  <a:pt x="411851" y="181476"/>
                  <a:pt x="439173" y="142443"/>
                </a:cubicBezTo>
                <a:cubicBezTo>
                  <a:pt x="457882" y="115714"/>
                  <a:pt x="502477" y="158270"/>
                  <a:pt x="534129" y="166183"/>
                </a:cubicBezTo>
                <a:cubicBezTo>
                  <a:pt x="522260" y="130572"/>
                  <a:pt x="519886" y="90214"/>
                  <a:pt x="498521" y="59351"/>
                </a:cubicBezTo>
                <a:cubicBezTo>
                  <a:pt x="474033" y="23977"/>
                  <a:pt x="429314" y="12540"/>
                  <a:pt x="391695" y="0"/>
                </a:cubicBezTo>
                <a:cubicBezTo>
                  <a:pt x="371912" y="3957"/>
                  <a:pt x="349863" y="1860"/>
                  <a:pt x="332347" y="11870"/>
                </a:cubicBezTo>
                <a:cubicBezTo>
                  <a:pt x="319961" y="18948"/>
                  <a:pt x="319748" y="38569"/>
                  <a:pt x="308608" y="47481"/>
                </a:cubicBezTo>
                <a:cubicBezTo>
                  <a:pt x="298838" y="55297"/>
                  <a:pt x="284869" y="55394"/>
                  <a:pt x="272999" y="59351"/>
                </a:cubicBezTo>
                <a:cubicBezTo>
                  <a:pt x="265086" y="67265"/>
                  <a:pt x="258856" y="77334"/>
                  <a:pt x="249260" y="83092"/>
                </a:cubicBezTo>
                <a:cubicBezTo>
                  <a:pt x="238531" y="89530"/>
                  <a:pt x="222498" y="86115"/>
                  <a:pt x="213651" y="94962"/>
                </a:cubicBezTo>
                <a:cubicBezTo>
                  <a:pt x="204804" y="103809"/>
                  <a:pt x="205738" y="118702"/>
                  <a:pt x="201782" y="130572"/>
                </a:cubicBezTo>
                <a:cubicBezTo>
                  <a:pt x="197825" y="189923"/>
                  <a:pt x="222076" y="258589"/>
                  <a:pt x="189912" y="308625"/>
                </a:cubicBezTo>
                <a:cubicBezTo>
                  <a:pt x="172663" y="335458"/>
                  <a:pt x="124105" y="309711"/>
                  <a:pt x="94956" y="296755"/>
                </a:cubicBezTo>
                <a:cubicBezTo>
                  <a:pt x="83522" y="291673"/>
                  <a:pt x="72676" y="254203"/>
                  <a:pt x="83087" y="261144"/>
                </a:cubicBezTo>
                <a:cubicBezTo>
                  <a:pt x="115677" y="282872"/>
                  <a:pt x="129015" y="331850"/>
                  <a:pt x="166173" y="344236"/>
                </a:cubicBezTo>
                <a:cubicBezTo>
                  <a:pt x="203782" y="356773"/>
                  <a:pt x="204522" y="353549"/>
                  <a:pt x="237391" y="379846"/>
                </a:cubicBezTo>
                <a:cubicBezTo>
                  <a:pt x="246130" y="386837"/>
                  <a:pt x="251120" y="398582"/>
                  <a:pt x="261130" y="403587"/>
                </a:cubicBezTo>
                <a:cubicBezTo>
                  <a:pt x="283511" y="414778"/>
                  <a:pt x="332347" y="427327"/>
                  <a:pt x="332347" y="427327"/>
                </a:cubicBezTo>
                <a:cubicBezTo>
                  <a:pt x="360043" y="423370"/>
                  <a:pt x="389458" y="425848"/>
                  <a:pt x="415434" y="415457"/>
                </a:cubicBezTo>
                <a:cubicBezTo>
                  <a:pt x="431020" y="409222"/>
                  <a:pt x="441731" y="393813"/>
                  <a:pt x="451042" y="379846"/>
                </a:cubicBezTo>
                <a:cubicBezTo>
                  <a:pt x="470419" y="350778"/>
                  <a:pt x="462912" y="301601"/>
                  <a:pt x="462912" y="273015"/>
                </a:cubicBezTo>
              </a:path>
            </a:pathLst>
          </a:custGeom>
          <a:ln w="57150" cmpd="sng">
            <a:solidFill>
              <a:schemeClr val="tx1"/>
            </a:solidFill>
          </a:ln>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2" name="Left Arrow 11"/>
          <p:cNvSpPr/>
          <p:nvPr/>
        </p:nvSpPr>
        <p:spPr bwMode="auto">
          <a:xfrm>
            <a:off x="1986322" y="3140968"/>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3" name="Left Arrow 12"/>
          <p:cNvSpPr/>
          <p:nvPr/>
        </p:nvSpPr>
        <p:spPr bwMode="auto">
          <a:xfrm>
            <a:off x="1986322" y="4725144"/>
            <a:ext cx="857486" cy="432048"/>
          </a:xfrm>
          <a:prstGeom prst="leftArrow">
            <a:avLst/>
          </a:prstGeom>
          <a:solidFill>
            <a:srgbClr val="241F1F"/>
          </a:solidFill>
          <a:ln w="38100" cap="sq" cmpd="sng" algn="ctr">
            <a:solidFill>
              <a:schemeClr val="tx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pitchFamily="-108" charset="0"/>
              <a:ea typeface="Times New Roman" pitchFamily="-108" charset="0"/>
              <a:cs typeface="Times New Roman" pitchFamily="-108" charset="0"/>
            </a:endParaRPr>
          </a:p>
        </p:txBody>
      </p:sp>
      <p:sp>
        <p:nvSpPr>
          <p:cNvPr id="14" name="Rectangle 1027"/>
          <p:cNvSpPr txBox="1">
            <a:spLocks noRot="1" noChangeArrowheads="1"/>
          </p:cNvSpPr>
          <p:nvPr/>
        </p:nvSpPr>
        <p:spPr bwMode="auto">
          <a:xfrm>
            <a:off x="0" y="2780928"/>
            <a:ext cx="1187624"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Sin</a:t>
            </a:r>
          </a:p>
        </p:txBody>
      </p:sp>
      <p:sp>
        <p:nvSpPr>
          <p:cNvPr id="15" name="Text Box 1045"/>
          <p:cNvSpPr txBox="1">
            <a:spLocks noChangeArrowheads="1"/>
          </p:cNvSpPr>
          <p:nvPr/>
        </p:nvSpPr>
        <p:spPr bwMode="auto">
          <a:xfrm>
            <a:off x="8283736" y="179348"/>
            <a:ext cx="701514" cy="369332"/>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121b</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7044056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1"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1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grpId="1" nodeType="clickEffect">
                                  <p:stCondLst>
                                    <p:cond delay="0"/>
                                  </p:stCondLst>
                                  <p:childTnLst>
                                    <p:anim calcmode="lin" valueType="num">
                                      <p:cBhvr additive="base">
                                        <p:cTn id="34" dur="500"/>
                                        <p:tgtEl>
                                          <p:spTgt spid="14"/>
                                        </p:tgtEl>
                                        <p:attrNameLst>
                                          <p:attrName>ppt_x</p:attrName>
                                        </p:attrNameLst>
                                      </p:cBhvr>
                                      <p:tavLst>
                                        <p:tav tm="0">
                                          <p:val>
                                            <p:strVal val="ppt_x"/>
                                          </p:val>
                                        </p:tav>
                                        <p:tav tm="100000">
                                          <p:val>
                                            <p:strVal val="ppt_x"/>
                                          </p:val>
                                        </p:tav>
                                      </p:tavLst>
                                    </p:anim>
                                    <p:anim calcmode="lin" valueType="num">
                                      <p:cBhvr additive="base">
                                        <p:cTn id="35" dur="500"/>
                                        <p:tgtEl>
                                          <p:spTgt spid="14"/>
                                        </p:tgtEl>
                                        <p:attrNameLst>
                                          <p:attrName>ppt_y</p:attrName>
                                        </p:attrNameLst>
                                      </p:cBhvr>
                                      <p:tavLst>
                                        <p:tav tm="0">
                                          <p:val>
                                            <p:strVal val="ppt_y"/>
                                          </p:val>
                                        </p:tav>
                                        <p:tav tm="100000">
                                          <p:val>
                                            <p:strVal val="1+ppt_h/2"/>
                                          </p:val>
                                        </p:tav>
                                      </p:tavLst>
                                    </p:anim>
                                    <p:set>
                                      <p:cBhvr>
                                        <p:cTn id="36" dur="1" fill="hold">
                                          <p:stCondLst>
                                            <p:cond delay="499"/>
                                          </p:stCondLst>
                                        </p:cTn>
                                        <p:tgtEl>
                                          <p:spTgt spid="14"/>
                                        </p:tgtEl>
                                        <p:attrNameLst>
                                          <p:attrName>style.visibility</p:attrName>
                                        </p:attrNameLst>
                                      </p:cBhvr>
                                      <p:to>
                                        <p:strVal val="hidden"/>
                                      </p:to>
                                    </p:set>
                                  </p:childTnLst>
                                </p:cTn>
                              </p:par>
                              <p:par>
                                <p:cTn id="37" presetID="2" presetClass="exit" presetSubtype="4" fill="hold" grpId="0" nodeType="withEffect">
                                  <p:stCondLst>
                                    <p:cond delay="0"/>
                                  </p:stCondLst>
                                  <p:childTnLst>
                                    <p:anim calcmode="lin" valueType="num">
                                      <p:cBhvr additive="base">
                                        <p:cTn id="38" dur="500"/>
                                        <p:tgtEl>
                                          <p:spTgt spid="5"/>
                                        </p:tgtEl>
                                        <p:attrNameLst>
                                          <p:attrName>ppt_x</p:attrName>
                                        </p:attrNameLst>
                                      </p:cBhvr>
                                      <p:tavLst>
                                        <p:tav tm="0">
                                          <p:val>
                                            <p:strVal val="ppt_x"/>
                                          </p:val>
                                        </p:tav>
                                        <p:tav tm="100000">
                                          <p:val>
                                            <p:strVal val="ppt_x"/>
                                          </p:val>
                                        </p:tav>
                                      </p:tavLst>
                                    </p:anim>
                                    <p:anim calcmode="lin" valueType="num">
                                      <p:cBhvr additive="base">
                                        <p:cTn id="39" dur="500"/>
                                        <p:tgtEl>
                                          <p:spTgt spid="5"/>
                                        </p:tgtEl>
                                        <p:attrNameLst>
                                          <p:attrName>ppt_y</p:attrName>
                                        </p:attrNameLst>
                                      </p:cBhvr>
                                      <p:tavLst>
                                        <p:tav tm="0">
                                          <p:val>
                                            <p:strVal val="ppt_y"/>
                                          </p:val>
                                        </p:tav>
                                        <p:tav tm="100000">
                                          <p:val>
                                            <p:strVal val="1+ppt_h/2"/>
                                          </p:val>
                                        </p:tav>
                                      </p:tavLst>
                                    </p:anim>
                                    <p:set>
                                      <p:cBhvr>
                                        <p:cTn id="40" dur="1" fill="hold">
                                          <p:stCondLst>
                                            <p:cond delay="499"/>
                                          </p:stCondLst>
                                        </p:cTn>
                                        <p:tgtEl>
                                          <p:spTgt spid="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right)">
                                      <p:cBhvr>
                                        <p:cTn id="45" dur="500"/>
                                        <p:tgtEl>
                                          <p:spTgt spid="13"/>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up)">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animBg="1"/>
      <p:bldP spid="5" grpId="0" animBg="1"/>
      <p:bldP spid="5" grpId="1" animBg="1"/>
      <p:bldP spid="12" grpId="0" animBg="1"/>
      <p:bldP spid="13" grpId="0" animBg="1"/>
      <p:bldP spid="14" grpId="0"/>
      <p:bldP spid="14" grpId="1"/>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1069</TotalTime>
  <Words>7060</Words>
  <Application>Microsoft Macintosh PowerPoint</Application>
  <PresentationFormat>On-screen Show (4:3)</PresentationFormat>
  <Paragraphs>542</Paragraphs>
  <Slides>58</Slides>
  <Notes>43</Notes>
  <HiddenSlides>0</HiddenSlides>
  <MMClips>0</MMClips>
  <ScaleCrop>false</ScaleCrop>
  <HeadingPairs>
    <vt:vector size="6" baseType="variant">
      <vt:variant>
        <vt:lpstr>Fonts Used</vt:lpstr>
      </vt:variant>
      <vt:variant>
        <vt:i4>17</vt:i4>
      </vt:variant>
      <vt:variant>
        <vt:lpstr>Theme</vt:lpstr>
      </vt:variant>
      <vt:variant>
        <vt:i4>17</vt:i4>
      </vt:variant>
      <vt:variant>
        <vt:lpstr>Slide Titles</vt:lpstr>
      </vt:variant>
      <vt:variant>
        <vt:i4>58</vt:i4>
      </vt:variant>
    </vt:vector>
  </HeadingPairs>
  <TitlesOfParts>
    <vt:vector size="92" baseType="lpstr">
      <vt:lpstr>Firecat Medium</vt:lpstr>
      <vt:lpstr>MS PGothic</vt:lpstr>
      <vt:lpstr>Times</vt:lpstr>
      <vt:lpstr>Arial</vt:lpstr>
      <vt:lpstr>Arial Black</vt:lpstr>
      <vt:lpstr>Arial Narrow</vt:lpstr>
      <vt:lpstr>Calibri</vt:lpstr>
      <vt:lpstr>Comic Sans MS</vt:lpstr>
      <vt:lpstr>Copperplate Gothic Light</vt:lpstr>
      <vt:lpstr>Garamond</vt:lpstr>
      <vt:lpstr>Helvetica</vt:lpstr>
      <vt:lpstr>Impact</vt:lpstr>
      <vt:lpstr>Monotype Sorts</vt:lpstr>
      <vt:lpstr>Tahoma</vt:lpstr>
      <vt:lpstr>Times New Roman</vt:lpstr>
      <vt:lpstr>Trebuchet MS</vt:lpstr>
      <vt:lpstr>Wingdings</vt:lpstr>
      <vt:lpstr>49_Blank Presentation</vt:lpstr>
      <vt:lpstr>1_Default Design</vt:lpstr>
      <vt:lpstr>Radar</vt:lpstr>
      <vt:lpstr>Cascade</vt:lpstr>
      <vt:lpstr>Blank Presentation</vt:lpstr>
      <vt:lpstr>4_Blank Presentation</vt:lpstr>
      <vt:lpstr>Droplet</vt:lpstr>
      <vt:lpstr>5_Beam</vt:lpstr>
      <vt:lpstr>Stream</vt:lpstr>
      <vt:lpstr>Default Design</vt:lpstr>
      <vt:lpstr>Contemporary</vt:lpstr>
      <vt:lpstr>2_Default Design</vt:lpstr>
      <vt:lpstr>Circuit</vt:lpstr>
      <vt:lpstr>MEADOW</vt:lpstr>
      <vt:lpstr>1_Balance</vt:lpstr>
      <vt:lpstr>3_Default Design</vt:lpstr>
      <vt:lpstr>1_Bar Code</vt:lpstr>
      <vt:lpstr>The Biblical Terminology for Salvation</vt:lpstr>
      <vt:lpstr>Salvation in the OT</vt:lpstr>
      <vt:lpstr>Why did God institute the sacrificial system?</vt:lpstr>
      <vt:lpstr>Did blood sacrifices save Israelites under the Law?</vt:lpstr>
      <vt:lpstr>Sacrifices forgave sin</vt:lpstr>
      <vt:lpstr>Which is the Most Accurate?</vt:lpstr>
      <vt:lpstr>Salvation in All Ages:</vt:lpstr>
      <vt:lpstr>Salvation &amp; Sanctification</vt:lpstr>
      <vt:lpstr>OT Forgiveness of Sin</vt:lpstr>
      <vt:lpstr>NT Forgiveness of Sin</vt:lpstr>
      <vt:lpstr>Salvation in the Old Testament</vt:lpstr>
      <vt:lpstr>Leviticus Synthesis</vt:lpstr>
      <vt:lpstr>Offerings in Leviticus 1–7</vt:lpstr>
      <vt:lpstr>Blood?</vt:lpstr>
      <vt:lpstr>"The life is in the blood"</vt:lpstr>
      <vt:lpstr>For a great online tabernacle survey go to:</vt:lpstr>
      <vt:lpstr>Day of Atonement (Lev. 16:29-34)</vt:lpstr>
      <vt:lpstr>Day of Atonement</vt:lpstr>
      <vt:lpstr>"Then he must take the two male goats and present them to the Lord at the entrance of the Tabernacle.  8 He is to cast sacred lots to determine which goat will be reserved as an offering to the Lord and which will carry the sins of the people to the wilderness of Azazel" (Leviticus 16:7-8 NLT). </vt:lpstr>
      <vt:lpstr>"Aaron will then present as a sin offering the goat chosen by lot for the LORD"  (Leviticus 16:9 NLT). </vt:lpstr>
      <vt:lpstr>"Then Aaron must slaughter the first goat as a sin offering for the people and carry its blood behind the inner curtain. There he will sprinkle the goat's blood over the atonement cover and in front of it, just as he did with the bull's blood"  (Leviticus 16:15 NLT). </vt:lpstr>
      <vt:lpstr>Salvation in the NT</vt:lpstr>
      <vt:lpstr>How are the Terms Used in the NT?</vt:lpstr>
      <vt:lpstr>How are the Terms Used in the NT?</vt:lpstr>
      <vt:lpstr>How are the Terms Used in the NT?</vt:lpstr>
      <vt:lpstr>How are the Terms Used in the NT?</vt:lpstr>
      <vt:lpstr>"So Christ has now become the High Priest over all the good things that have come. He has entered that greater, more perfect Tabernacle in heaven, which was not made by human hands and is not part of this created world"  (Hebrews 9:11 NLT). </vt:lpstr>
      <vt:lpstr>"As the goat goes into the wilderness,  it will carry all the people's sins upon itself into a desolate land" (Leviticus 16:22). </vt:lpstr>
      <vt:lpstr>Day of Atonement Symbolism</vt:lpstr>
      <vt:lpstr>Once with His Own Blood for All!</vt:lpstr>
      <vt:lpstr>No More Atonement Needed</vt:lpstr>
      <vt:lpstr>Sin Done Away With (Not Just Covered)</vt:lpstr>
      <vt:lpstr>A Seat in the Holy of Holies?</vt:lpstr>
      <vt:lpstr>The Passover Lamb</vt:lpstr>
      <vt:lpstr>Passover Protection</vt:lpstr>
      <vt:lpstr>Faith Pictured</vt:lpstr>
      <vt:lpstr>The Lamb Pictured</vt:lpstr>
      <vt:lpstr>The Cross Pictured</vt:lpstr>
      <vt:lpstr>Faith in a Lamb</vt:lpstr>
      <vt:lpstr>"This is my body…"</vt:lpstr>
      <vt:lpstr>Exodus 12:1-16  The Angel of Death Passed Over Houses with Blood on the Doors</vt:lpstr>
      <vt:lpstr>The Common Thread</vt:lpstr>
      <vt:lpstr>Exploring the Theme</vt:lpstr>
      <vt:lpstr>WE NEED TO ATTAIN GOD'S RIGHTEOUSNESS—BUT HOW?</vt:lpstr>
      <vt:lpstr>The Theme of Romans</vt:lpstr>
      <vt:lpstr>Righteousness in Romans</vt:lpstr>
      <vt:lpstr>God's Wrath (Romans 1:18-20)</vt:lpstr>
      <vt:lpstr>Why You Are Without Excuse (Romans 1:20)</vt:lpstr>
      <vt:lpstr>Romans 1:20</vt:lpstr>
      <vt:lpstr>Romans 1:20</vt:lpstr>
      <vt:lpstr>Why God is Angry at Gentiles  (1:21-32)</vt:lpstr>
      <vt:lpstr>What About Homosexuality?</vt:lpstr>
      <vt:lpstr>What About Same Sex "Marriage"?</vt:lpstr>
      <vt:lpstr>Why God is Angry at Gentiles  (1:21-32)</vt:lpstr>
      <vt:lpstr>All Are Under Sin</vt:lpstr>
      <vt:lpstr>The Law Won't Save</vt:lpstr>
      <vt:lpstr>Black</vt:lpstr>
      <vt:lpstr>Salvation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67</cp:revision>
  <dcterms:created xsi:type="dcterms:W3CDTF">2014-08-02T06:39:19Z</dcterms:created>
  <dcterms:modified xsi:type="dcterms:W3CDTF">2023-02-16T07:23:57Z</dcterms:modified>
</cp:coreProperties>
</file>